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6"/>
  </p:notesMasterIdLst>
  <p:handoutMasterIdLst>
    <p:handoutMasterId r:id="rId37"/>
  </p:handoutMasterIdLst>
  <p:sldIdLst>
    <p:sldId id="295" r:id="rId5"/>
    <p:sldId id="285" r:id="rId6"/>
    <p:sldId id="256" r:id="rId7"/>
    <p:sldId id="289" r:id="rId8"/>
    <p:sldId id="290" r:id="rId9"/>
    <p:sldId id="294" r:id="rId10"/>
    <p:sldId id="300" r:id="rId11"/>
    <p:sldId id="293" r:id="rId12"/>
    <p:sldId id="257" r:id="rId13"/>
    <p:sldId id="258" r:id="rId14"/>
    <p:sldId id="259" r:id="rId15"/>
    <p:sldId id="299" r:id="rId16"/>
    <p:sldId id="301" r:id="rId17"/>
    <p:sldId id="262" r:id="rId18"/>
    <p:sldId id="263" r:id="rId19"/>
    <p:sldId id="284" r:id="rId20"/>
    <p:sldId id="296" r:id="rId21"/>
    <p:sldId id="264" r:id="rId22"/>
    <p:sldId id="265" r:id="rId23"/>
    <p:sldId id="270" r:id="rId24"/>
    <p:sldId id="274" r:id="rId25"/>
    <p:sldId id="273" r:id="rId26"/>
    <p:sldId id="291" r:id="rId27"/>
    <p:sldId id="275" r:id="rId28"/>
    <p:sldId id="276" r:id="rId29"/>
    <p:sldId id="277" r:id="rId30"/>
    <p:sldId id="286" r:id="rId31"/>
    <p:sldId id="287" r:id="rId32"/>
    <p:sldId id="288" r:id="rId33"/>
    <p:sldId id="297" r:id="rId34"/>
    <p:sldId id="298" r:id="rId35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2689" userDrawn="1">
          <p15:clr>
            <a:srgbClr val="A4A3A4"/>
          </p15:clr>
        </p15:guide>
        <p15:guide id="3" pos="264" userDrawn="1">
          <p15:clr>
            <a:srgbClr val="A4A3A4"/>
          </p15:clr>
        </p15:guide>
        <p15:guide id="4" pos="5976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  <p15:guide id="6" orient="horz" pos="3702" userDrawn="1">
          <p15:clr>
            <a:srgbClr val="A4A3A4"/>
          </p15:clr>
        </p15:guide>
        <p15:guide id="7" orient="horz" pos="640" userDrawn="1">
          <p15:clr>
            <a:srgbClr val="A4A3A4"/>
          </p15:clr>
        </p15:guide>
        <p15:guide id="8" pos="3894" userDrawn="1">
          <p15:clr>
            <a:srgbClr val="A4A3A4"/>
          </p15:clr>
        </p15:guide>
        <p15:guide id="9" pos="3783" userDrawn="1">
          <p15:clr>
            <a:srgbClr val="A4A3A4"/>
          </p15:clr>
        </p15:guide>
        <p15:guide id="10" pos="872" userDrawn="1">
          <p15:clr>
            <a:srgbClr val="A4A3A4"/>
          </p15:clr>
        </p15:guide>
        <p15:guide id="11" pos="356" userDrawn="1">
          <p15:clr>
            <a:srgbClr val="A4A3A4"/>
          </p15:clr>
        </p15:guide>
        <p15:guide id="12" pos="4549" userDrawn="1">
          <p15:clr>
            <a:srgbClr val="A4A3A4"/>
          </p15:clr>
        </p15:guide>
        <p15:guide id="13" orient="horz" pos="300" userDrawn="1">
          <p15:clr>
            <a:srgbClr val="A4A3A4"/>
          </p15:clr>
        </p15:guide>
        <p15:guide id="14" orient="horz" pos="10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희(Hee Moon) 부장 베스핀글로벌" initials="문M부베" lastIdx="1" clrIdx="0">
    <p:extLst>
      <p:ext uri="{19B8F6BF-5375-455C-9EA6-DF929625EA0E}">
        <p15:presenceInfo xmlns:p15="http://schemas.microsoft.com/office/powerpoint/2012/main" userId="S-1-5-21-1229272821-1614895754-1606980848-5803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CCECFF"/>
    <a:srgbClr val="0000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306" y="96"/>
      </p:cViewPr>
      <p:guideLst>
        <p:guide orient="horz" pos="731"/>
        <p:guide pos="2689"/>
        <p:guide pos="264"/>
        <p:guide pos="5976"/>
        <p:guide orient="horz" pos="232"/>
        <p:guide orient="horz" pos="3702"/>
        <p:guide orient="horz" pos="640"/>
        <p:guide pos="3894"/>
        <p:guide pos="3783"/>
        <p:guide pos="872"/>
        <p:guide pos="356"/>
        <p:guide pos="4549"/>
        <p:guide orient="horz" pos="300"/>
        <p:guide orient="horz" pos="10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ED8E8-9D00-4618-939A-97A69BACCBBC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D42E9-7077-43E2-BB04-4B6CD6C68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311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A77CB-DC3D-4AD0-94E7-770CAC3FD300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0D0BA-857C-4FF0-9B0E-53C951313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59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968375" y="4659313"/>
            <a:ext cx="8667750" cy="0"/>
          </a:xfrm>
          <a:prstGeom prst="line">
            <a:avLst/>
          </a:prstGeom>
          <a:noFill/>
          <a:ln w="28575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" name="Freeform 17"/>
          <p:cNvSpPr>
            <a:spLocks/>
          </p:cNvSpPr>
          <p:nvPr/>
        </p:nvSpPr>
        <p:spPr bwMode="auto">
          <a:xfrm>
            <a:off x="8840788" y="2103438"/>
            <a:ext cx="1066800" cy="3622675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chemeClr val="bg1"/>
          </a:solidFill>
          <a:ln w="2857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8883650" y="2182819"/>
            <a:ext cx="1022350" cy="3500437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2032"/>
              </a:cxn>
              <a:cxn ang="0">
                <a:pos x="661" y="2245"/>
              </a:cxn>
            </a:cxnLst>
            <a:rect l="0" t="0" r="r" b="b"/>
            <a:pathLst>
              <a:path w="661" h="2245">
                <a:moveTo>
                  <a:pt x="661" y="0"/>
                </a:moveTo>
                <a:lnTo>
                  <a:pt x="0" y="2032"/>
                </a:lnTo>
                <a:lnTo>
                  <a:pt x="661" y="2245"/>
                </a:lnTo>
              </a:path>
            </a:pathLst>
          </a:custGeom>
          <a:solidFill>
            <a:srgbClr val="0083CD"/>
          </a:solidFill>
          <a:ln w="28575" cmpd="sng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 descr="상로고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906000" cy="1361087"/>
          </a:xfrm>
          <a:prstGeom prst="rect">
            <a:avLst/>
          </a:prstGeom>
        </p:spPr>
      </p:pic>
      <p:sp>
        <p:nvSpPr>
          <p:cNvPr id="10" name="Rectangle 2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19163" y="2868613"/>
            <a:ext cx="2622513" cy="405683"/>
          </a:xfrm>
          <a:ln/>
        </p:spPr>
        <p:txBody>
          <a:bodyPr wrap="none" tIns="18000" bIns="18000"/>
          <a:lstStyle>
            <a:lvl1pPr>
              <a:defRPr sz="2400" b="0">
                <a:solidFill>
                  <a:srgbClr val="0018A8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356992"/>
            <a:ext cx="2622513" cy="405683"/>
          </a:xfrm>
          <a:prstGeom prst="rect">
            <a:avLst/>
          </a:prstGeom>
        </p:spPr>
        <p:txBody>
          <a:bodyPr wrap="none" lIns="0" tIns="18000" rIns="0" bIns="18000">
            <a:sp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0018A8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제목을 입력하십시오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18A8"/>
              </a:solidFill>
              <a:effectLst/>
              <a:uLnTx/>
              <a:uFillTx/>
              <a:latin typeface="Noto Sans" pitchFamily="34" charset="0"/>
              <a:ea typeface="윤고딕130" pitchFamily="18" charset="-127"/>
              <a:cs typeface="+mj-cs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34C8752-07CE-490A-8788-1B6D7F2CB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264" y="348016"/>
            <a:ext cx="1973523" cy="52431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tIns="46800" anchor="t" anchorCtr="0">
            <a:spAutoFit/>
          </a:bodyPr>
          <a:lstStyle/>
          <a:p>
            <a:pPr algn="ctr"/>
            <a:r>
              <a:rPr lang="ko-KR" altLang="en-US" sz="1400" baseline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문서보안등급</a:t>
            </a:r>
            <a:endParaRPr lang="en-US" altLang="ko-KR" sz="1400" baseline="0">
              <a:solidFill>
                <a:schemeClr val="tx1"/>
              </a:solidFill>
              <a:latin typeface="Noto Sans CJK KR Regular" pitchFamily="34" charset="-127"/>
              <a:ea typeface="Noto Sans CJK KR Regular" pitchFamily="34" charset="-127"/>
            </a:endParaRPr>
          </a:p>
          <a:p>
            <a:pPr algn="ctr"/>
            <a:r>
              <a:rPr lang="en-US" altLang="ko-KR" sz="1400" baseline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(</a:t>
            </a:r>
            <a:r>
              <a:rPr lang="ko-KR" altLang="en-US" sz="1400" baseline="0" err="1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일반비</a:t>
            </a:r>
            <a:r>
              <a:rPr lang="en-US" altLang="ko-KR" sz="1400" baseline="0">
                <a:solidFill>
                  <a:schemeClr val="tx1"/>
                </a:solidFill>
                <a:latin typeface="Noto Sans CJK KR Regular" pitchFamily="34" charset="-127"/>
                <a:ea typeface="Noto Sans CJK KR Regular" pitchFamily="34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B72CF-BDD9-4BBA-9FE1-3BE64BE7ED26}"/>
              </a:ext>
            </a:extLst>
          </p:cNvPr>
          <p:cNvSpPr txBox="1"/>
          <p:nvPr/>
        </p:nvSpPr>
        <p:spPr>
          <a:xfrm>
            <a:off x="966788" y="6388953"/>
            <a:ext cx="805757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본 문서는 </a:t>
            </a:r>
            <a:r>
              <a:rPr kumimoji="0" lang="en-US" altLang="ko-KR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(</a:t>
            </a:r>
            <a:r>
              <a:rPr kumimoji="0" lang="ko-KR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주</a:t>
            </a:r>
            <a:r>
              <a:rPr kumimoji="0" lang="en-US" altLang="ko-KR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)</a:t>
            </a:r>
            <a:r>
              <a:rPr kumimoji="0" lang="ko-KR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두산 정보자산으로</a:t>
            </a:r>
            <a:r>
              <a:rPr kumimoji="0" lang="en-US" altLang="ko-KR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, </a:t>
            </a:r>
            <a:r>
              <a:rPr kumimoji="0" lang="ko-KR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승인을 받지 않은 문서의 열람</a:t>
            </a:r>
            <a:r>
              <a:rPr kumimoji="0" lang="en-US" altLang="ko-KR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, </a:t>
            </a:r>
            <a:r>
              <a:rPr kumimoji="0" lang="ko-KR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수정</a:t>
            </a:r>
            <a:r>
              <a:rPr kumimoji="0" lang="en-US" altLang="ko-KR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, </a:t>
            </a:r>
            <a:r>
              <a:rPr kumimoji="0" lang="ko-KR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배포</a:t>
            </a:r>
            <a:r>
              <a:rPr kumimoji="0" lang="en-US" altLang="ko-KR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, </a:t>
            </a:r>
            <a:r>
              <a:rPr kumimoji="0" lang="ko-KR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복사를 금지합니다</a:t>
            </a:r>
            <a:r>
              <a:rPr kumimoji="0" lang="en-US" altLang="ko-KR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.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Arial" pitchFamily="34" charset="0"/>
              </a:rPr>
              <a:t>This document is the informational asset of Doosan Corporation. Thus, unauthorized access, revision, distribution and copying of this document are strictly prohibited. </a:t>
            </a:r>
            <a:endParaRPr kumimoji="0" lang="ko-KR" altLang="en-US" sz="7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Noto Sans CJK KR Regular" pitchFamily="34" charset="-127"/>
              <a:ea typeface="Noto Sans CJK KR Regular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01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4" y="873125"/>
            <a:ext cx="8799513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  <a:lvl2pPr>
              <a:defRPr sz="1700">
                <a:latin typeface="Noto Sans CJK KR Regular" pitchFamily="34" charset="-127"/>
                <a:ea typeface="Noto Sans CJK KR Regular" pitchFamily="34" charset="-127"/>
              </a:defRPr>
            </a:lvl2pPr>
            <a:lvl3pPr>
              <a:defRPr sz="1700">
                <a:latin typeface="Noto Sans CJK KR Regular" pitchFamily="34" charset="-127"/>
                <a:ea typeface="Noto Sans CJK KR Regular" pitchFamily="34" charset="-127"/>
              </a:defRPr>
            </a:lvl3pPr>
            <a:lvl4pPr>
              <a:defRPr sz="1700">
                <a:latin typeface="Noto Sans CJK KR Regular" pitchFamily="34" charset="-127"/>
                <a:ea typeface="Noto Sans CJK KR Regular" pitchFamily="34" charset="-127"/>
              </a:defRPr>
            </a:lvl4pPr>
            <a:lvl5pPr>
              <a:defRPr sz="1700">
                <a:latin typeface="Noto Sans CJK KR Regular" pitchFamily="34" charset="-127"/>
                <a:ea typeface="Noto Sans CJK KR Regular" pitchFamily="34" charset="-127"/>
              </a:defRPr>
            </a:lvl5pPr>
          </a:lstStyle>
          <a:p>
            <a:pPr lvl="0"/>
            <a:r>
              <a:rPr lang="ko-KR" altLang="en-US"/>
              <a:t>하위 제목을 입력하십시오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1814" y="360364"/>
            <a:ext cx="8799512" cy="292388"/>
          </a:xfrm>
        </p:spPr>
        <p:txBody>
          <a:bodyPr/>
          <a:lstStyle>
            <a:lvl1pPr>
              <a:defRPr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11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4" y="873125"/>
            <a:ext cx="8799513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  <a:lvl2pPr>
              <a:defRPr sz="1700">
                <a:latin typeface="Noto Sans CJK KR Regular" pitchFamily="34" charset="-127"/>
                <a:ea typeface="Noto Sans CJK KR Regular" pitchFamily="34" charset="-127"/>
              </a:defRPr>
            </a:lvl2pPr>
            <a:lvl3pPr>
              <a:defRPr sz="1700">
                <a:latin typeface="Noto Sans CJK KR Regular" pitchFamily="34" charset="-127"/>
                <a:ea typeface="Noto Sans CJK KR Regular" pitchFamily="34" charset="-127"/>
              </a:defRPr>
            </a:lvl3pPr>
            <a:lvl4pPr>
              <a:defRPr sz="1700">
                <a:latin typeface="Noto Sans CJK KR Regular" pitchFamily="34" charset="-127"/>
                <a:ea typeface="Noto Sans CJK KR Regular" pitchFamily="34" charset="-127"/>
              </a:defRPr>
            </a:lvl4pPr>
            <a:lvl5pPr>
              <a:defRPr sz="1700">
                <a:latin typeface="Noto Sans CJK KR Regular" pitchFamily="34" charset="-127"/>
                <a:ea typeface="Noto Sans CJK KR Regular" pitchFamily="34" charset="-127"/>
              </a:defRPr>
            </a:lvl5pPr>
          </a:lstStyle>
          <a:p>
            <a:pPr lvl="0"/>
            <a:r>
              <a:rPr lang="ko-KR" altLang="en-US" dirty="0"/>
              <a:t>하위 제목을 입력하십시오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1814" y="360364"/>
            <a:ext cx="8799512" cy="292388"/>
          </a:xfrm>
        </p:spPr>
        <p:txBody>
          <a:bodyPr/>
          <a:lstStyle>
            <a:lvl1pPr>
              <a:defRPr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1814" y="1711326"/>
            <a:ext cx="8799512" cy="923330"/>
          </a:xfrm>
          <a:prstGeom prst="rect">
            <a:avLst/>
          </a:prstGeom>
        </p:spPr>
        <p:txBody>
          <a:bodyPr/>
          <a:lstStyle>
            <a:lvl1pPr marL="101600" indent="-101600">
              <a:lnSpc>
                <a:spcPct val="120000"/>
              </a:lnSpc>
              <a:defRPr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  <a:lvl3pPr>
              <a:lnSpc>
                <a:spcPct val="120000"/>
              </a:lnSpc>
              <a:defRPr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3pPr>
            <a:lvl4pPr>
              <a:lnSpc>
                <a:spcPct val="120000"/>
              </a:lnSpc>
              <a:defRPr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4pPr>
            <a:lvl5pPr>
              <a:lnSpc>
                <a:spcPct val="120000"/>
              </a:lnSpc>
              <a:defRPr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67901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4" y="873125"/>
            <a:ext cx="8799513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Noto Sans CJK KR Regular" pitchFamily="34" charset="-127"/>
                <a:ea typeface="Noto Sans CJK KR Regular" pitchFamily="34" charset="-127"/>
              </a:defRPr>
            </a:lvl1pPr>
            <a:lvl2pPr>
              <a:defRPr sz="1700">
                <a:latin typeface="Noto Sans CJK KR Regular" pitchFamily="34" charset="-127"/>
                <a:ea typeface="Noto Sans CJK KR Regular" pitchFamily="34" charset="-127"/>
              </a:defRPr>
            </a:lvl2pPr>
            <a:lvl3pPr>
              <a:defRPr sz="1700">
                <a:latin typeface="Noto Sans CJK KR Regular" pitchFamily="34" charset="-127"/>
                <a:ea typeface="Noto Sans CJK KR Regular" pitchFamily="34" charset="-127"/>
              </a:defRPr>
            </a:lvl3pPr>
            <a:lvl4pPr>
              <a:defRPr sz="1700">
                <a:latin typeface="Noto Sans CJK KR Regular" pitchFamily="34" charset="-127"/>
                <a:ea typeface="Noto Sans CJK KR Regular" pitchFamily="34" charset="-127"/>
              </a:defRPr>
            </a:lvl4pPr>
            <a:lvl5pPr>
              <a:defRPr sz="1700">
                <a:latin typeface="Noto Sans CJK KR Regular" pitchFamily="34" charset="-127"/>
                <a:ea typeface="Noto Sans CJK KR Regular" pitchFamily="34" charset="-127"/>
              </a:defRPr>
            </a:lvl5pPr>
          </a:lstStyle>
          <a:p>
            <a:pPr lvl="0"/>
            <a:r>
              <a:rPr lang="ko-KR" altLang="en-US"/>
              <a:t>하위 제목을 입력하십시오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1814" y="360364"/>
            <a:ext cx="8799512" cy="2923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1814" y="1711326"/>
            <a:ext cx="8799512" cy="923330"/>
          </a:xfrm>
          <a:prstGeom prst="rect">
            <a:avLst/>
          </a:prstGeom>
        </p:spPr>
        <p:txBody>
          <a:bodyPr/>
          <a:lstStyle>
            <a:lvl1pPr marL="101600" indent="-101600">
              <a:lnSpc>
                <a:spcPct val="120000"/>
              </a:lnSpc>
              <a:defRPr>
                <a:latin typeface="Noto Sans CJK KR Regular" pitchFamily="34" charset="-127"/>
                <a:ea typeface="Noto Sans CJK KR Regular" pitchFamily="34" charset="-127"/>
              </a:defRPr>
            </a:lvl1pPr>
            <a:lvl3pPr>
              <a:lnSpc>
                <a:spcPct val="120000"/>
              </a:lnSpc>
              <a:defRPr>
                <a:latin typeface="Noto Sans CJK KR Regular" pitchFamily="34" charset="-127"/>
                <a:ea typeface="Noto Sans CJK KR Regular" pitchFamily="34" charset="-127"/>
              </a:defRPr>
            </a:lvl3pPr>
            <a:lvl4pPr>
              <a:lnSpc>
                <a:spcPct val="120000"/>
              </a:lnSpc>
              <a:defRPr>
                <a:latin typeface="Noto Sans CJK KR Regular" pitchFamily="34" charset="-127"/>
                <a:ea typeface="Noto Sans CJK KR Regular" pitchFamily="34" charset="-127"/>
              </a:defRPr>
            </a:lvl4pPr>
            <a:lvl5pPr>
              <a:lnSpc>
                <a:spcPct val="120000"/>
              </a:lnSpc>
              <a:defRPr>
                <a:latin typeface="Noto Sans CJK KR Regular" pitchFamily="34" charset="-127"/>
                <a:ea typeface="Noto Sans CJK KR Regular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77612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4" y="873125"/>
            <a:ext cx="8799513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aseline="0">
                <a:latin typeface="Noto Sans CJK KR Regular" pitchFamily="34" charset="-127"/>
                <a:ea typeface="Noto Sans CJK KR Regular" pitchFamily="34" charset="-127"/>
              </a:defRPr>
            </a:lvl1pPr>
            <a:lvl2pPr>
              <a:defRPr sz="1700">
                <a:latin typeface="Noto Sans CJK KR Regular" pitchFamily="34" charset="-127"/>
                <a:ea typeface="Noto Sans CJK KR Regular" pitchFamily="34" charset="-127"/>
              </a:defRPr>
            </a:lvl2pPr>
            <a:lvl3pPr>
              <a:defRPr sz="1700">
                <a:latin typeface="Noto Sans CJK KR Regular" pitchFamily="34" charset="-127"/>
                <a:ea typeface="Noto Sans CJK KR Regular" pitchFamily="34" charset="-127"/>
              </a:defRPr>
            </a:lvl3pPr>
            <a:lvl4pPr>
              <a:defRPr sz="1700">
                <a:latin typeface="Noto Sans CJK KR Regular" pitchFamily="34" charset="-127"/>
                <a:ea typeface="Noto Sans CJK KR Regular" pitchFamily="34" charset="-127"/>
              </a:defRPr>
            </a:lvl4pPr>
            <a:lvl5pPr>
              <a:defRPr sz="1700">
                <a:latin typeface="Noto Sans CJK KR Regular" pitchFamily="34" charset="-127"/>
                <a:ea typeface="Noto Sans CJK KR Regular" pitchFamily="34" charset="-127"/>
              </a:defRPr>
            </a:lvl5pPr>
          </a:lstStyle>
          <a:p>
            <a:pPr lvl="0"/>
            <a:r>
              <a:rPr lang="ko-KR" altLang="en-US"/>
              <a:t>하위 제목을 입력하십시오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1814" y="360364"/>
            <a:ext cx="8799512" cy="2923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1814" y="1711326"/>
            <a:ext cx="8799512" cy="923330"/>
          </a:xfrm>
          <a:prstGeom prst="rect">
            <a:avLst/>
          </a:prstGeom>
        </p:spPr>
        <p:txBody>
          <a:bodyPr/>
          <a:lstStyle>
            <a:lvl1pPr marL="101600" indent="-101600">
              <a:lnSpc>
                <a:spcPct val="120000"/>
              </a:lnSpc>
              <a:defRPr>
                <a:latin typeface="Noto Sans CJK KR Regular" pitchFamily="34" charset="-127"/>
                <a:ea typeface="Noto Sans CJK KR Regular" pitchFamily="34" charset="-127"/>
              </a:defRPr>
            </a:lvl1pPr>
            <a:lvl3pPr>
              <a:lnSpc>
                <a:spcPct val="120000"/>
              </a:lnSpc>
              <a:defRPr>
                <a:latin typeface="Noto Sans CJK KR Regular" pitchFamily="34" charset="-127"/>
                <a:ea typeface="Noto Sans CJK KR Regular" pitchFamily="34" charset="-127"/>
              </a:defRPr>
            </a:lvl3pPr>
            <a:lvl4pPr>
              <a:lnSpc>
                <a:spcPct val="120000"/>
              </a:lnSpc>
              <a:defRPr>
                <a:latin typeface="Noto Sans CJK KR Regular" pitchFamily="34" charset="-127"/>
                <a:ea typeface="Noto Sans CJK KR Regular" pitchFamily="34" charset="-127"/>
              </a:defRPr>
            </a:lvl4pPr>
            <a:lvl5pPr>
              <a:lnSpc>
                <a:spcPct val="120000"/>
              </a:lnSpc>
              <a:defRPr>
                <a:latin typeface="Noto Sans CJK KR Regular" pitchFamily="34" charset="-127"/>
                <a:ea typeface="Noto Sans CJK KR Regular" pitchFamily="34" charset="-127"/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161559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FBA1-C3A0-4776-83B6-CEB14252E501}" type="datetime1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4055C-3B5D-42C6-A3A1-E3F931C944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11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335465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think-cell Slide" r:id="rId10" imgW="216" imgH="216" progId="TCLayout.ActiveDocument.1">
                  <p:embed/>
                </p:oleObj>
              </mc:Choice>
              <mc:Fallback>
                <p:oleObj name="think-cell Slide" r:id="rId10" imgW="216" imgH="216" progId="TCLayout.ActiveDocument.1">
                  <p:embed/>
                  <p:pic>
                    <p:nvPicPr>
                      <p:cNvPr id="3" name="개체 2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1814" y="360364"/>
            <a:ext cx="8799512" cy="2923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/>
              <a:t>제목을 입력하십시오</a:t>
            </a:r>
            <a:endParaRPr lang="en-US" altLang="ko-KR" dirty="0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531813" y="777875"/>
            <a:ext cx="9175750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9577388" y="7938"/>
            <a:ext cx="328612" cy="1109662"/>
            <a:chOff x="6033" y="5"/>
            <a:chExt cx="207" cy="699"/>
          </a:xfrm>
        </p:grpSpPr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6033" y="5"/>
              <a:ext cx="207" cy="699"/>
            </a:xfrm>
            <a:custGeom>
              <a:avLst/>
              <a:gdLst/>
              <a:ahLst/>
              <a:cxnLst>
                <a:cxn ang="0">
                  <a:pos x="661" y="0"/>
                </a:cxn>
                <a:cxn ang="0">
                  <a:pos x="0" y="2032"/>
                </a:cxn>
                <a:cxn ang="0">
                  <a:pos x="661" y="224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 w="28575" cmpd="sng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6048" y="43"/>
              <a:ext cx="192" cy="651"/>
            </a:xfrm>
            <a:custGeom>
              <a:avLst/>
              <a:gdLst/>
              <a:ahLst/>
              <a:cxnLst>
                <a:cxn ang="0">
                  <a:pos x="661" y="0"/>
                </a:cxn>
                <a:cxn ang="0">
                  <a:pos x="0" y="2032"/>
                </a:cxn>
                <a:cxn ang="0">
                  <a:pos x="661" y="224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 w="28575" cmpd="sng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12" name="그림 11" descr="하로고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6191576"/>
            <a:ext cx="9906000" cy="666424"/>
          </a:xfrm>
          <a:prstGeom prst="rect">
            <a:avLst/>
          </a:prstGeom>
        </p:spPr>
      </p:pic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4840224" y="6589835"/>
            <a:ext cx="420869" cy="19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900" kern="1200" baseline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31EF591-919B-48DA-BCE4-71E82F2EA76B}" type="slidenum">
              <a:rPr lang="ko-KR" altLang="en-US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pPr/>
              <a:t>‹#›</a:t>
            </a:fld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8954"/>
          <a:stretch/>
        </p:blipFill>
        <p:spPr>
          <a:xfrm>
            <a:off x="9233458" y="6504325"/>
            <a:ext cx="477096" cy="2780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D7CC67-CB6D-4DA4-BA20-F3AB4724A0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287" y="6565255"/>
            <a:ext cx="1511817" cy="1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5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1900" b="0">
          <a:solidFill>
            <a:srgbClr val="000000"/>
          </a:solidFill>
          <a:latin typeface="Noto Sans CJK KR Regular" panose="020B0500000000000000" pitchFamily="34" charset="-127"/>
          <a:ea typeface="Noto Sans CJK KR Regular" panose="020B0500000000000000" pitchFamily="34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1900" b="1">
          <a:solidFill>
            <a:srgbClr val="000000"/>
          </a:solidFill>
          <a:latin typeface="Arial" charset="0"/>
          <a:ea typeface="윤고딕150" pitchFamily="18" charset="-127"/>
        </a:defRPr>
      </a:lvl9pPr>
    </p:titleStyle>
    <p:bodyStyle>
      <a:lvl1pPr marL="342900" indent="-342900" algn="l" defTabSz="936625" rtl="0" eaLnBrk="1" fontAlgn="base" latinLnBrk="1" hangingPunct="1"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04775" indent="-103188" algn="l" defTabSz="936625" rtl="0" eaLnBrk="1" fontAlgn="base" latinLnBrk="1" hangingPunct="1">
        <a:spcBef>
          <a:spcPct val="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</a:defRPr>
      </a:lvl2pPr>
      <a:lvl3pPr marL="209550" indent="-103188" algn="l" defTabSz="936625" rtl="0" eaLnBrk="1" fontAlgn="base" latinLnBrk="1" hangingPunct="1">
        <a:spcBef>
          <a:spcPct val="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</a:defRPr>
      </a:lvl3pPr>
      <a:lvl4pPr marL="314325" indent="-103188" algn="l" defTabSz="936625" rtl="0" eaLnBrk="1" fontAlgn="base" latinLnBrk="1" hangingPunct="1">
        <a:spcBef>
          <a:spcPct val="0"/>
        </a:spcBef>
        <a:spcAft>
          <a:spcPct val="0"/>
        </a:spcAft>
        <a:buChar char="·"/>
        <a:defRPr sz="1200">
          <a:solidFill>
            <a:schemeClr val="tx1"/>
          </a:solidFill>
          <a:latin typeface="+mn-lt"/>
          <a:ea typeface="+mn-ea"/>
        </a:defRPr>
      </a:lvl4pPr>
      <a:lvl5pPr marL="420688" indent="-98425" algn="l" defTabSz="936625" rtl="0" eaLnBrk="1" fontAlgn="base" latinLnBrk="1" hangingPunct="1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5pPr>
      <a:lvl6pPr marL="877888" indent="-98425" algn="l" defTabSz="936625" rtl="0" eaLnBrk="1" fontAlgn="base" latinLnBrk="1" hangingPunct="1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6pPr>
      <a:lvl7pPr marL="1335088" indent="-98425" algn="l" defTabSz="936625" rtl="0" eaLnBrk="1" fontAlgn="base" latinLnBrk="1" hangingPunct="1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7pPr>
      <a:lvl8pPr marL="1792288" indent="-98425" algn="l" defTabSz="936625" rtl="0" eaLnBrk="1" fontAlgn="base" latinLnBrk="1" hangingPunct="1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8pPr>
      <a:lvl9pPr marL="2249488" indent="-98425" algn="l" defTabSz="936625" rtl="0" eaLnBrk="1" fontAlgn="base" latinLnBrk="1" hangingPunct="1">
        <a:spcBef>
          <a:spcPct val="0"/>
        </a:spcBef>
        <a:spcAft>
          <a:spcPct val="0"/>
        </a:spcAft>
        <a:buChar char="›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slide" Target="slide23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12" Type="http://schemas.openxmlformats.org/officeDocument/2006/relationships/slide" Target="slide2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slide" Target="slide28.xml"/><Relationship Id="rId5" Type="http://schemas.openxmlformats.org/officeDocument/2006/relationships/slide" Target="slide9.xml"/><Relationship Id="rId15" Type="http://schemas.openxmlformats.org/officeDocument/2006/relationships/slide" Target="slide14.xml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0.xml"/><Relationship Id="rId1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d-platform.doosan.com/secure/Dashboard.jspa?selectPageId=10204" TargetMode="External"/><Relationship Id="rId7" Type="http://schemas.openxmlformats.org/officeDocument/2006/relationships/slide" Target="slide2.xml"/><Relationship Id="rId2" Type="http://schemas.openxmlformats.org/officeDocument/2006/relationships/hyperlink" Target="https://jira.d-platform.doosan.com/projects/DCTI/summary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nfluence.d-platform.doosan.com/pages/viewpage.action?pageId=1770509&amp;src=sidebar" TargetMode="External"/><Relationship Id="rId5" Type="http://schemas.openxmlformats.org/officeDocument/2006/relationships/hyperlink" Target="https://jira.d-platform.doosan.com/secure/Dashboard.jspa?selectPageId=10200" TargetMode="External"/><Relationship Id="rId4" Type="http://schemas.openxmlformats.org/officeDocument/2006/relationships/hyperlink" Target="https://jira.d-platform.doosan.com/projects/DACT/summary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slide" Target="slide12.xm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9163" y="2868613"/>
            <a:ext cx="2194512" cy="405683"/>
          </a:xfrm>
        </p:spPr>
        <p:txBody>
          <a:bodyPr/>
          <a:lstStyle/>
          <a:p>
            <a:r>
              <a:rPr lang="en-US" altLang="ko-KR" dirty="0" smtClean="0"/>
              <a:t>JIRA </a:t>
            </a:r>
            <a:r>
              <a:rPr lang="ko-KR" altLang="en-US" dirty="0" smtClean="0"/>
              <a:t>사용 가이드</a:t>
            </a:r>
            <a:endParaRPr lang="ko-KR" altLang="en-US" dirty="0"/>
          </a:p>
        </p:txBody>
      </p:sp>
      <p:sp>
        <p:nvSpPr>
          <p:cNvPr id="4" name="Text Box 24">
            <a:extLst>
              <a:ext uri="{FF2B5EF4-FFF2-40B4-BE49-F238E27FC236}">
                <a16:creationId xmlns:a16="http://schemas.microsoft.com/office/drawing/2014/main" id="{D2E901A3-49E4-41AC-94B4-9E393C6B7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5461000"/>
            <a:ext cx="4879975" cy="329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srgbClr val="10399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2020</a:t>
            </a:r>
            <a:r>
              <a:rPr kumimoji="1" lang="ko-KR" altLang="en-US" sz="1400" b="1" dirty="0" smtClean="0">
                <a:solidFill>
                  <a:srgbClr val="10399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년 </a:t>
            </a:r>
            <a:r>
              <a:rPr kumimoji="1" lang="en-US" altLang="ko-KR" sz="1400" b="1" dirty="0" smtClean="0">
                <a:solidFill>
                  <a:srgbClr val="10399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kumimoji="1" lang="ko-KR" altLang="en-US" sz="1400" b="1" dirty="0" smtClean="0">
                <a:solidFill>
                  <a:srgbClr val="10399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월</a:t>
            </a:r>
            <a:r>
              <a:rPr kumimoji="1" lang="en-US" altLang="ko-KR" sz="1400" b="1" dirty="0">
                <a:solidFill>
                  <a:srgbClr val="10399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0399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DDI/</a:t>
            </a:r>
            <a:r>
              <a:rPr kumimoji="1"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0399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베스핀글로벌</a:t>
            </a:r>
            <a:endParaRPr kumimoji="1" lang="ko-KR" altLang="en-US" sz="1600" b="1" dirty="0">
              <a:solidFill>
                <a:srgbClr val="10399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4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8515779" y="960780"/>
            <a:ext cx="971741" cy="223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53" b="1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</a:t>
            </a:r>
            <a:r>
              <a:rPr lang="en-US" altLang="ko-KR" sz="853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</a:t>
            </a:r>
            <a:r>
              <a:rPr lang="ko-KR" altLang="en-US" sz="853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필수 입력 항목</a:t>
            </a:r>
            <a:endParaRPr lang="en-US" altLang="ko-KR" sz="853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3" name="TextBox 42">
            <a:hlinkClick r:id="rId2" action="ppaction://hlinksldjump"/>
          </p:cNvPr>
          <p:cNvSpPr txBox="1"/>
          <p:nvPr/>
        </p:nvSpPr>
        <p:spPr>
          <a:xfrm flipH="1">
            <a:off x="8477210" y="370568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이슈 등록 </a:t>
            </a:r>
            <a:r>
              <a:rPr lang="en-US" altLang="ko-KR" sz="1800" dirty="0"/>
              <a:t>(Ticket </a:t>
            </a:r>
            <a:r>
              <a:rPr lang="ko-KR" altLang="en-US" sz="1800" dirty="0"/>
              <a:t>생성</a:t>
            </a:r>
            <a:r>
              <a:rPr lang="en-US" altLang="ko-KR" sz="1800" dirty="0"/>
              <a:t>)  </a:t>
            </a:r>
            <a:r>
              <a:rPr lang="en-US" altLang="ko-KR" sz="1800" dirty="0" smtClean="0"/>
              <a:t>&lt;2/4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rcRect l="23851" t="20346" r="23623" b="14414"/>
          <a:stretch/>
        </p:blipFill>
        <p:spPr>
          <a:xfrm>
            <a:off x="422828" y="1160462"/>
            <a:ext cx="5576335" cy="497341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65670" y="1301711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9" name="직사각형 38"/>
          <p:cNvSpPr/>
          <p:nvPr/>
        </p:nvSpPr>
        <p:spPr>
          <a:xfrm>
            <a:off x="765499" y="1628927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0" name="직사각형 39"/>
          <p:cNvSpPr/>
          <p:nvPr/>
        </p:nvSpPr>
        <p:spPr>
          <a:xfrm>
            <a:off x="765498" y="2057162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4" name="직사각형 43"/>
          <p:cNvSpPr/>
          <p:nvPr/>
        </p:nvSpPr>
        <p:spPr>
          <a:xfrm>
            <a:off x="765493" y="2325352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5" name="직사각형 44"/>
          <p:cNvSpPr/>
          <p:nvPr/>
        </p:nvSpPr>
        <p:spPr>
          <a:xfrm>
            <a:off x="765488" y="3003471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6" name="직사각형 45"/>
          <p:cNvSpPr/>
          <p:nvPr/>
        </p:nvSpPr>
        <p:spPr>
          <a:xfrm>
            <a:off x="765483" y="3677958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7" name="직사각형 46"/>
          <p:cNvSpPr/>
          <p:nvPr/>
        </p:nvSpPr>
        <p:spPr>
          <a:xfrm>
            <a:off x="765473" y="4092299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8" name="직사각형 47"/>
          <p:cNvSpPr/>
          <p:nvPr/>
        </p:nvSpPr>
        <p:spPr>
          <a:xfrm>
            <a:off x="765468" y="4505252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9" name="직사각형 48"/>
          <p:cNvSpPr/>
          <p:nvPr/>
        </p:nvSpPr>
        <p:spPr>
          <a:xfrm>
            <a:off x="765464" y="4762436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50" name="타원 49"/>
          <p:cNvSpPr/>
          <p:nvPr/>
        </p:nvSpPr>
        <p:spPr>
          <a:xfrm>
            <a:off x="591330" y="129846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91329" y="162336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91329" y="205159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91329" y="231977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91329" y="299982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91329" y="367044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91329" y="408864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91329" y="449965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91329" y="475490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65461" y="5031518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60" name="타원 59"/>
          <p:cNvSpPr/>
          <p:nvPr/>
        </p:nvSpPr>
        <p:spPr>
          <a:xfrm>
            <a:off x="591326" y="502398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842056"/>
              </p:ext>
            </p:extLst>
          </p:nvPr>
        </p:nvGraphicFramePr>
        <p:xfrm>
          <a:off x="6186196" y="1166631"/>
          <a:ext cx="3300605" cy="4710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692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014302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996611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21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선택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*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[DDI] Cloud TF Issue </a:t>
                      </a:r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관리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880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타입 선택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*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이슈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Risk</a:t>
                      </a:r>
                    </a:p>
                    <a:p>
                      <a:pPr latinLnBrk="1"/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Action Item</a:t>
                      </a:r>
                    </a:p>
                    <a:p>
                      <a:pPr latinLnBrk="1"/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Task</a:t>
                      </a:r>
                    </a:p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일정관리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Lessons Learned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336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제목 입력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*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제목으로 이슈 내용 추정 가능하도록 간단명료하게 작성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9521"/>
                  </a:ext>
                </a:extLst>
              </a:tr>
              <a:tr h="21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담당자 입력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다수 담당자 입력 가능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622137"/>
                  </a:ext>
                </a:extLst>
              </a:tr>
              <a:tr h="21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제기자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*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등록자로 기본 설정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64023"/>
                  </a:ext>
                </a:extLst>
              </a:tr>
              <a:tr h="21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Participants</a:t>
                      </a:r>
                      <a:endParaRPr lang="ko-KR" altLang="en-US" sz="800" kern="1200" baseline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이슈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연관자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 다수 인원 등록</a:t>
                      </a:r>
                      <a:endParaRPr lang="ko-KR" altLang="en-US" sz="800" kern="1200" baseline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460475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레이블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별도 구분을 위한 항목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자유롭게 입력 가능하나</a:t>
                      </a:r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유형을 설정하는 것이 관리에 용이함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91830"/>
                  </a:ext>
                </a:extLst>
              </a:tr>
              <a:tr h="1151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업무 영역 선택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af-ZA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01.LandingZone	02.Asset</a:t>
                      </a:r>
                    </a:p>
                    <a:p>
                      <a:pPr latinLnBrk="1"/>
                      <a:r>
                        <a:rPr lang="af-ZA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03.Account	04.</a:t>
                      </a:r>
                      <a:r>
                        <a:rPr lang="ko-KR" altLang="en-US" sz="800" baseline="0" dirty="0" err="1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서비스런칭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05.</a:t>
                      </a:r>
                      <a:r>
                        <a:rPr lang="af-ZA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Network	06.Security</a:t>
                      </a:r>
                    </a:p>
                    <a:p>
                      <a:pPr latinLnBrk="1"/>
                      <a:r>
                        <a:rPr lang="af-ZA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07.PMO	08.Sales</a:t>
                      </a:r>
                    </a:p>
                    <a:p>
                      <a:pPr latinLnBrk="1"/>
                      <a:r>
                        <a:rPr lang="af-ZA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09.DB	10.CMP(OpsNow)</a:t>
                      </a:r>
                    </a:p>
                    <a:p>
                      <a:pPr latinLnBrk="1"/>
                      <a:r>
                        <a:rPr lang="af-ZA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11.</a:t>
                      </a:r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자료요청</a:t>
                      </a:r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	12.</a:t>
                      </a:r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변화관리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13.</a:t>
                      </a:r>
                      <a:r>
                        <a:rPr lang="af-ZA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Migration	14.Operation</a:t>
                      </a:r>
                    </a:p>
                    <a:p>
                      <a:pPr latinLnBrk="1"/>
                      <a:r>
                        <a:rPr lang="af-ZA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99.Etc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230718"/>
                  </a:ext>
                </a:extLst>
              </a:tr>
              <a:tr h="880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유형 선택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tabLst/>
                      </a:pP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01.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품질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	02.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일정</a:t>
                      </a: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tabLst/>
                      </a:pP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03.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범위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	04.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비용</a:t>
                      </a: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tabLst/>
                      </a:pP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05.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커뮤니케이션</a:t>
                      </a: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tabLst/>
                      </a:pP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06.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지원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	07.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계약</a:t>
                      </a: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tabLst/>
                      </a:pP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08.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기술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	09.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교육</a:t>
                      </a:r>
                      <a:endParaRPr lang="en-US" altLang="ko-KR" sz="800" kern="1200" baseline="0" dirty="0" smtClean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tabLst/>
                      </a:pP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10.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보고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	11.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기타</a:t>
                      </a:r>
                      <a:endParaRPr lang="ko-KR" altLang="en-US" sz="800" kern="1200" baseline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073334"/>
                  </a:ext>
                </a:extLst>
              </a:tr>
              <a:tr h="218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내용 입력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현상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내용 등 상세히 기재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940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1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l="26804" t="41259" r="26719" b="3571"/>
          <a:stretch/>
        </p:blipFill>
        <p:spPr>
          <a:xfrm>
            <a:off x="428666" y="1168526"/>
            <a:ext cx="5576847" cy="453405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38118"/>
              </p:ext>
            </p:extLst>
          </p:nvPr>
        </p:nvGraphicFramePr>
        <p:xfrm>
          <a:off x="6182222" y="1166636"/>
          <a:ext cx="3304579" cy="4710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935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999422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2012222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중요도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Default = Medium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910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처리 기한 입력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달력 선택 또는 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d/mmm/yy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형태로 입력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/>
                      </a:r>
                      <a:b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예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17/Jan/20)</a:t>
                      </a:r>
                    </a:p>
                    <a:p>
                      <a:pPr latinLnBrk="1"/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※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시스템 필드이며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JIRA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공통 사용으로 서식 변경 불가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반드시 필요한 경우 별도 사용자 필드 생성으로 조치 가능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필요 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파일 첨부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9521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연관 이슈 입력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연관 유형 선택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6810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연관 이슈 입력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번호 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(JIRA key)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입력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622137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필요 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 이슈와 연관 있는 계열사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64023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필요 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 이슈와 연관 있는 일정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91830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필요 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 이슈와 연관 있는 일정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230718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필요 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 이슈와 연관 있는 이관 패턴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073334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필요 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 이슈와 연관 있는 일정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940259"/>
                  </a:ext>
                </a:extLst>
              </a:tr>
              <a:tr h="50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연속하여 이슈 등록할 경우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체크 박스 선택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3441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등록 완료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41872"/>
                  </a:ext>
                </a:extLst>
              </a:tr>
              <a:tr h="299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등록 취소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65647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91455" y="1274460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" name="직사각형 8"/>
          <p:cNvSpPr/>
          <p:nvPr/>
        </p:nvSpPr>
        <p:spPr>
          <a:xfrm>
            <a:off x="791285" y="1549581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0" name="직사각형 9"/>
          <p:cNvSpPr/>
          <p:nvPr/>
        </p:nvSpPr>
        <p:spPr>
          <a:xfrm>
            <a:off x="791283" y="1795298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1" name="직사각형 10"/>
          <p:cNvSpPr/>
          <p:nvPr/>
        </p:nvSpPr>
        <p:spPr>
          <a:xfrm>
            <a:off x="791278" y="2141621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2" name="직사각형 11"/>
          <p:cNvSpPr/>
          <p:nvPr/>
        </p:nvSpPr>
        <p:spPr>
          <a:xfrm>
            <a:off x="791273" y="2402822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5" name="직사각형 14"/>
          <p:cNvSpPr/>
          <p:nvPr/>
        </p:nvSpPr>
        <p:spPr>
          <a:xfrm>
            <a:off x="791269" y="2842017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6" name="직사각형 15"/>
          <p:cNvSpPr/>
          <p:nvPr/>
        </p:nvSpPr>
        <p:spPr>
          <a:xfrm>
            <a:off x="791264" y="3695256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7" name="직사각형 16"/>
          <p:cNvSpPr/>
          <p:nvPr/>
        </p:nvSpPr>
        <p:spPr>
          <a:xfrm>
            <a:off x="791259" y="3952584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8" name="직사각형 17"/>
          <p:cNvSpPr/>
          <p:nvPr/>
        </p:nvSpPr>
        <p:spPr>
          <a:xfrm>
            <a:off x="791254" y="4519595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9" name="직사각형 18"/>
          <p:cNvSpPr/>
          <p:nvPr/>
        </p:nvSpPr>
        <p:spPr>
          <a:xfrm>
            <a:off x="791249" y="4805829"/>
            <a:ext cx="731250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0" name="타원 19"/>
          <p:cNvSpPr/>
          <p:nvPr/>
        </p:nvSpPr>
        <p:spPr>
          <a:xfrm>
            <a:off x="617115" y="127121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17114" y="154401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17114" y="178972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17114" y="213604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7114" y="239917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7114" y="283450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7114" y="368966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7114" y="394892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17114" y="451400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17114" y="479829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89828" y="5387864"/>
            <a:ext cx="399100" cy="27565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3" name="타원 32"/>
          <p:cNvSpPr/>
          <p:nvPr/>
        </p:nvSpPr>
        <p:spPr>
          <a:xfrm>
            <a:off x="5046593" y="533282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11985" y="5443470"/>
            <a:ext cx="819775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7" name="타원 36"/>
          <p:cNvSpPr/>
          <p:nvPr/>
        </p:nvSpPr>
        <p:spPr>
          <a:xfrm>
            <a:off x="4096964" y="536822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521285" y="5387865"/>
            <a:ext cx="399100" cy="27565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1" name="타원 40"/>
          <p:cNvSpPr/>
          <p:nvPr/>
        </p:nvSpPr>
        <p:spPr>
          <a:xfrm>
            <a:off x="5514810" y="533089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2" name="TextBox 41">
            <a:hlinkClick r:id="rId3" action="ppaction://hlinksldjump"/>
          </p:cNvPr>
          <p:cNvSpPr txBox="1"/>
          <p:nvPr/>
        </p:nvSpPr>
        <p:spPr>
          <a:xfrm flipH="1">
            <a:off x="8477210" y="370576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이슈 등록 </a:t>
            </a:r>
            <a:r>
              <a:rPr lang="en-US" altLang="ko-KR" sz="1800" dirty="0"/>
              <a:t>(Ticket </a:t>
            </a:r>
            <a:r>
              <a:rPr lang="ko-KR" altLang="en-US" sz="1800" dirty="0"/>
              <a:t>생성</a:t>
            </a:r>
            <a:r>
              <a:rPr lang="en-US" altLang="ko-KR" sz="1800" dirty="0"/>
              <a:t>)  </a:t>
            </a:r>
            <a:r>
              <a:rPr lang="en-US" altLang="ko-KR" sz="1800" dirty="0" smtClean="0"/>
              <a:t>&lt;3/4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711" t="15231" r="2243" b="930"/>
          <a:stretch/>
        </p:blipFill>
        <p:spPr>
          <a:xfrm>
            <a:off x="423196" y="1162536"/>
            <a:ext cx="5587080" cy="471054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876626"/>
              </p:ext>
            </p:extLst>
          </p:nvPr>
        </p:nvGraphicFramePr>
        <p:xfrm>
          <a:off x="6182223" y="1159017"/>
          <a:ext cx="3304579" cy="5089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284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JIRA </a:t>
                      </a:r>
                      <a:r>
                        <a:rPr lang="ko-KR" altLang="en-US" sz="900" baseline="0" dirty="0" err="1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프로젝트명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Key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제목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JIRA Key = JIRA </a:t>
                      </a:r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번호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167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편집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comment /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할당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부가 기능은 필요 시 추가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16725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상태 변경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Workflow </a:t>
                      </a:r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참조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89677"/>
                  </a:ext>
                </a:extLst>
              </a:tr>
              <a:tr h="2844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타입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우선 순위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필수 입력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9521"/>
                  </a:ext>
                </a:extLst>
              </a:tr>
              <a:tr h="9879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레이블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관리번호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서버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Host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명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계열사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용도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단계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Sprint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패턴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(6R)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필요 시 사용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67574"/>
                  </a:ext>
                </a:extLst>
              </a:tr>
              <a:tr h="167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진행 상태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Workflow </a:t>
                      </a:r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확인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6810"/>
                  </a:ext>
                </a:extLst>
              </a:tr>
              <a:tr h="284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시스템 필드</a:t>
                      </a:r>
                      <a:r>
                        <a:rPr lang="en-US" altLang="ko-KR" sz="9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1</a:t>
                      </a:r>
                      <a:r>
                        <a:rPr lang="ko-KR" altLang="en-US" sz="9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명만 입력 가능하므로 사용하지 않음</a:t>
                      </a:r>
                      <a:endParaRPr lang="ko-KR" altLang="en-US" sz="900" i="1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622137"/>
                  </a:ext>
                </a:extLst>
              </a:tr>
              <a:tr h="167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제기자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등록자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64023"/>
                  </a:ext>
                </a:extLst>
              </a:tr>
              <a:tr h="167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조치 담당자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다수 입력 가능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91830"/>
                  </a:ext>
                </a:extLst>
              </a:tr>
              <a:tr h="167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</a:t>
                      </a:r>
                      <a:r>
                        <a:rPr lang="ko-KR" altLang="en-US" sz="900" baseline="0" dirty="0" err="1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연관자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다수 입력 가능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395858"/>
                  </a:ext>
                </a:extLst>
              </a:tr>
              <a:tr h="167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상세 내용 기재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779512"/>
                  </a:ext>
                </a:extLst>
              </a:tr>
              <a:tr h="167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첨부 파일이 있는 경우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230718"/>
                  </a:ext>
                </a:extLst>
              </a:tr>
              <a:tr h="16725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조치 완료 기한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073334"/>
                  </a:ext>
                </a:extLst>
              </a:tr>
              <a:tr h="16725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생성일</a:t>
                      </a:r>
                      <a:endParaRPr lang="ko-KR" altLang="en-US" sz="900" i="1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시스템 필드 변경 불가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46210"/>
                  </a:ext>
                </a:extLst>
              </a:tr>
              <a:tr h="16725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최근 변경일</a:t>
                      </a:r>
                      <a:endParaRPr lang="ko-KR" altLang="en-US" sz="900" i="1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시스템 필드</a:t>
                      </a:r>
                      <a:r>
                        <a:rPr lang="en-US" altLang="ko-KR" sz="8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8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변경 불가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340138"/>
                  </a:ext>
                </a:extLst>
              </a:tr>
              <a:tr h="1672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해결일</a:t>
                      </a:r>
                      <a:endParaRPr lang="ko-KR" altLang="en-US" sz="900" i="1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시스템 필드</a:t>
                      </a:r>
                      <a:r>
                        <a:rPr lang="en-US" altLang="ko-KR" sz="8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800" i="1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변경 불가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599161"/>
                  </a:ext>
                </a:extLst>
              </a:tr>
              <a:tr h="1672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Comment 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조치 현황 기재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940259"/>
                  </a:ext>
                </a:extLst>
              </a:tr>
              <a:tr h="16725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History 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변경 이력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646557"/>
                  </a:ext>
                </a:extLst>
              </a:tr>
              <a:tr h="167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정렬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오름차순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내림차순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63441"/>
                  </a:ext>
                </a:extLst>
              </a:tr>
            </a:tbl>
          </a:graphicData>
        </a:graphic>
      </p:graphicFrame>
      <p:sp>
        <p:nvSpPr>
          <p:cNvPr id="83" name="TextBox 82">
            <a:hlinkClick r:id="rId3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32" name="TextBox 31">
            <a:hlinkClick r:id="rId4" action="ppaction://hlinksldjump"/>
          </p:cNvPr>
          <p:cNvSpPr txBox="1"/>
          <p:nvPr/>
        </p:nvSpPr>
        <p:spPr>
          <a:xfrm flipH="1">
            <a:off x="8478294" y="554449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sz="813" dirty="0"/>
              <a:t>Workflow</a:t>
            </a:r>
            <a:r>
              <a:rPr lang="ko-KR" altLang="en-US" sz="813" dirty="0"/>
              <a:t> 설명</a:t>
            </a:r>
            <a:endParaRPr lang="en-US" altLang="ko-KR" sz="813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이슈 등록 </a:t>
            </a:r>
            <a:r>
              <a:rPr lang="en-US" altLang="ko-KR" sz="1800" dirty="0"/>
              <a:t>(Ticket </a:t>
            </a:r>
            <a:r>
              <a:rPr lang="ko-KR" altLang="en-US" sz="1800" dirty="0"/>
              <a:t>생성</a:t>
            </a:r>
            <a:r>
              <a:rPr lang="en-US" altLang="ko-KR" sz="1800" dirty="0"/>
              <a:t>)  </a:t>
            </a:r>
            <a:r>
              <a:rPr lang="en-US" altLang="ko-KR" sz="1800" dirty="0" smtClean="0"/>
              <a:t>&lt;4/4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2169" y="1191168"/>
            <a:ext cx="3941431" cy="2672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5" name="타원 34"/>
          <p:cNvSpPr/>
          <p:nvPr/>
        </p:nvSpPr>
        <p:spPr>
          <a:xfrm>
            <a:off x="610888" y="119116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92239" y="1748457"/>
            <a:ext cx="1409827" cy="126168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7" name="직사각형 36"/>
          <p:cNvSpPr/>
          <p:nvPr/>
        </p:nvSpPr>
        <p:spPr>
          <a:xfrm>
            <a:off x="2253012" y="1849139"/>
            <a:ext cx="1636487" cy="25542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8" name="직사각형 37"/>
          <p:cNvSpPr/>
          <p:nvPr/>
        </p:nvSpPr>
        <p:spPr>
          <a:xfrm>
            <a:off x="4199783" y="1877711"/>
            <a:ext cx="1739059" cy="239045"/>
          </a:xfrm>
          <a:prstGeom prst="rect">
            <a:avLst/>
          </a:prstGeom>
          <a:solidFill>
            <a:schemeClr val="accent2">
              <a:alpha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0" name="직사각형 39"/>
          <p:cNvSpPr/>
          <p:nvPr/>
        </p:nvSpPr>
        <p:spPr>
          <a:xfrm>
            <a:off x="4195003" y="2383063"/>
            <a:ext cx="1739071" cy="1822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4" name="직사각형 43"/>
          <p:cNvSpPr/>
          <p:nvPr/>
        </p:nvSpPr>
        <p:spPr>
          <a:xfrm>
            <a:off x="492238" y="3122867"/>
            <a:ext cx="3555321" cy="50346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6" name="직사각형 45"/>
          <p:cNvSpPr/>
          <p:nvPr/>
        </p:nvSpPr>
        <p:spPr>
          <a:xfrm>
            <a:off x="492238" y="4527096"/>
            <a:ext cx="3555322" cy="14041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7" name="직사각형 46"/>
          <p:cNvSpPr/>
          <p:nvPr/>
        </p:nvSpPr>
        <p:spPr>
          <a:xfrm>
            <a:off x="3874193" y="4351395"/>
            <a:ext cx="170835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900"/>
          </a:p>
        </p:txBody>
      </p:sp>
      <p:sp>
        <p:nvSpPr>
          <p:cNvPr id="48" name="직사각형 47"/>
          <p:cNvSpPr/>
          <p:nvPr/>
        </p:nvSpPr>
        <p:spPr>
          <a:xfrm>
            <a:off x="4197389" y="2596866"/>
            <a:ext cx="1739071" cy="73212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56" name="직사각형 55"/>
          <p:cNvSpPr/>
          <p:nvPr/>
        </p:nvSpPr>
        <p:spPr>
          <a:xfrm>
            <a:off x="492239" y="1531103"/>
            <a:ext cx="803161" cy="1462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59" name="타원 58"/>
          <p:cNvSpPr/>
          <p:nvPr/>
        </p:nvSpPr>
        <p:spPr>
          <a:xfrm>
            <a:off x="395832" y="152569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95485" y="173420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134954" y="183763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00463" y="305172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00461" y="443551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116029" y="189132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4114033" y="239021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114387" y="277980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3743141" y="434778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197403" y="2134389"/>
            <a:ext cx="1739059" cy="21539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88" name="타원 87"/>
          <p:cNvSpPr/>
          <p:nvPr/>
        </p:nvSpPr>
        <p:spPr>
          <a:xfrm>
            <a:off x="4114979" y="215431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8169" y="4386633"/>
            <a:ext cx="7694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↓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740569" y="4400585"/>
            <a:ext cx="402431" cy="1045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0" name="직사각형 89"/>
          <p:cNvSpPr/>
          <p:nvPr/>
        </p:nvSpPr>
        <p:spPr>
          <a:xfrm>
            <a:off x="492238" y="3720831"/>
            <a:ext cx="3555322" cy="4359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1" name="타원 90"/>
          <p:cNvSpPr/>
          <p:nvPr/>
        </p:nvSpPr>
        <p:spPr>
          <a:xfrm>
            <a:off x="400463" y="370577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195003" y="3879864"/>
            <a:ext cx="1739071" cy="4679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3" name="타원 92"/>
          <p:cNvSpPr/>
          <p:nvPr/>
        </p:nvSpPr>
        <p:spPr>
          <a:xfrm>
            <a:off x="4114728" y="387921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354191" y="1529708"/>
            <a:ext cx="272203" cy="14842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31878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hlinkClick r:id="rId2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 smtClean="0"/>
              <a:t>부가 기능 </a:t>
            </a:r>
            <a:r>
              <a:rPr lang="en-US" altLang="ko-KR" sz="1800" dirty="0" smtClean="0"/>
              <a:t>(More)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42617"/>
              </p:ext>
            </p:extLst>
          </p:nvPr>
        </p:nvGraphicFramePr>
        <p:xfrm>
          <a:off x="6181725" y="1168077"/>
          <a:ext cx="3305175" cy="4708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90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616300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389185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672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파일 첨부</a:t>
                      </a:r>
                      <a:endParaRPr lang="en-US" altLang="ko-KR" sz="10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672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 종속된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Sub-Task 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</a:t>
                      </a:r>
                      <a:endParaRPr lang="en-US" altLang="ko-KR" sz="10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672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을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다른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 종속된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Sub-Task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 변경</a:t>
                      </a:r>
                      <a:endParaRPr lang="en-US" altLang="ko-KR" sz="10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9521"/>
                  </a:ext>
                </a:extLst>
              </a:tr>
              <a:tr h="672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타입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등 변경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6810"/>
                  </a:ext>
                </a:extLst>
              </a:tr>
              <a:tr h="672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과 연관된 이슈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Link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622137"/>
                  </a:ext>
                </a:extLst>
              </a:tr>
              <a:tr h="672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 Clone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 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복사하여 사용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64023"/>
                  </a:ext>
                </a:extLst>
              </a:tr>
              <a:tr h="672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Label 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수정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91830"/>
                  </a:ext>
                </a:extLst>
              </a:tr>
            </a:tbl>
          </a:graphicData>
        </a:graphic>
      </p:graphicFrame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rcRect l="18590" t="21564" r="76898" b="75901"/>
          <a:stretch/>
        </p:blipFill>
        <p:spPr>
          <a:xfrm>
            <a:off x="1383985" y="1173763"/>
            <a:ext cx="569912" cy="25479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l="18634" t="24289" r="70551" b="33745"/>
          <a:stretch/>
        </p:blipFill>
        <p:spPr>
          <a:xfrm>
            <a:off x="1386364" y="1488086"/>
            <a:ext cx="1366044" cy="4217194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1373264" y="3828258"/>
            <a:ext cx="1285816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372353" y="4401660"/>
            <a:ext cx="1285816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372351" y="4642164"/>
            <a:ext cx="1285816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372349" y="4896954"/>
            <a:ext cx="1285816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374728" y="5151744"/>
            <a:ext cx="1285816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373264" y="4083051"/>
            <a:ext cx="1285816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73262" y="2692378"/>
            <a:ext cx="1285816" cy="180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279106" y="270466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79947" y="383856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282775" y="410006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274939" y="441340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76889" y="465346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284418" y="516822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279014" y="491328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32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99817"/>
              </p:ext>
            </p:extLst>
          </p:nvPr>
        </p:nvGraphicFramePr>
        <p:xfrm>
          <a:off x="6182222" y="1153277"/>
          <a:ext cx="3304579" cy="2275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568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상단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Issue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568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Search for issues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Search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568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원하는 조건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538447"/>
                  </a:ext>
                </a:extLst>
              </a:tr>
              <a:tr h="568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af-ZA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저장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654294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0821" r="34997" b="58573"/>
          <a:stretch/>
        </p:blipFill>
        <p:spPr>
          <a:xfrm>
            <a:off x="419303" y="1164208"/>
            <a:ext cx="5586211" cy="1877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86837" y="1165729"/>
            <a:ext cx="363681" cy="20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2" name="타원 11"/>
          <p:cNvSpPr/>
          <p:nvPr/>
        </p:nvSpPr>
        <p:spPr>
          <a:xfrm>
            <a:off x="2458934" y="113926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81032" y="1555566"/>
            <a:ext cx="680984" cy="142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4" name="타원 13"/>
          <p:cNvSpPr/>
          <p:nvPr/>
        </p:nvSpPr>
        <p:spPr>
          <a:xfrm>
            <a:off x="2455065" y="153975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4380" r="46410" b="51347"/>
          <a:stretch/>
        </p:blipFill>
        <p:spPr>
          <a:xfrm>
            <a:off x="422600" y="3157694"/>
            <a:ext cx="5582913" cy="25395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89870" y="3601762"/>
            <a:ext cx="4160603" cy="20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7" name="타원 16"/>
          <p:cNvSpPr/>
          <p:nvPr/>
        </p:nvSpPr>
        <p:spPr>
          <a:xfrm>
            <a:off x="646488" y="357142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64165" y="3237021"/>
            <a:ext cx="464648" cy="2309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9" name="타원 18"/>
          <p:cNvSpPr/>
          <p:nvPr/>
        </p:nvSpPr>
        <p:spPr>
          <a:xfrm>
            <a:off x="1170809" y="321156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Box 19">
            <a:hlinkClick r:id="rId4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7154578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af-ZA" altLang="ko-KR" sz="1800" dirty="0"/>
              <a:t>Filter</a:t>
            </a:r>
            <a:r>
              <a:rPr lang="ko-KR" altLang="en-US" sz="1800" dirty="0"/>
              <a:t> 생성 </a:t>
            </a:r>
            <a:r>
              <a:rPr lang="en-US" altLang="ko-KR" sz="1800" dirty="0"/>
              <a:t>/</a:t>
            </a:r>
            <a:r>
              <a:rPr lang="ko-KR" altLang="en-US" sz="1800" dirty="0"/>
              <a:t> 저장 </a:t>
            </a:r>
            <a:r>
              <a:rPr lang="en-US" altLang="ko-KR" sz="1800" dirty="0"/>
              <a:t>/ </a:t>
            </a:r>
            <a:r>
              <a:rPr lang="ko-KR" altLang="en-US" sz="1800" dirty="0"/>
              <a:t>공유 </a:t>
            </a:r>
            <a:r>
              <a:rPr lang="en-US" altLang="ko-KR" sz="1800" dirty="0"/>
              <a:t>: </a:t>
            </a:r>
            <a:r>
              <a:rPr lang="ko-KR" altLang="en-US" sz="1800" dirty="0"/>
              <a:t>원하는 조건에 대한 결과 값</a:t>
            </a:r>
            <a:r>
              <a:rPr lang="en-US" altLang="ko-KR" sz="1800" dirty="0"/>
              <a:t>(Ticket) </a:t>
            </a:r>
            <a:r>
              <a:rPr lang="ko-KR" altLang="en-US" sz="1800" dirty="0"/>
              <a:t>검색  </a:t>
            </a:r>
            <a:r>
              <a:rPr lang="en-US" altLang="ko-KR" sz="1800" dirty="0"/>
              <a:t>&lt;1/2&gt;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4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60300"/>
              </p:ext>
            </p:extLst>
          </p:nvPr>
        </p:nvGraphicFramePr>
        <p:xfrm>
          <a:off x="6182223" y="1157579"/>
          <a:ext cx="3304579" cy="1206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603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우측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Advanced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603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JQL(Jira SQL)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직접 입력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Search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사용자가 원하는 조건 입력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278224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" t="10696" r="35225" b="61673"/>
          <a:stretch/>
        </p:blipFill>
        <p:spPr>
          <a:xfrm>
            <a:off x="421946" y="1163803"/>
            <a:ext cx="5576934" cy="169206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0441" y="1738580"/>
            <a:ext cx="437254" cy="20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2" name="타원 11"/>
          <p:cNvSpPr/>
          <p:nvPr/>
        </p:nvSpPr>
        <p:spPr>
          <a:xfrm>
            <a:off x="4490736" y="165151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10796" b="45897"/>
          <a:stretch/>
        </p:blipFill>
        <p:spPr>
          <a:xfrm>
            <a:off x="414193" y="3273291"/>
            <a:ext cx="5583738" cy="241507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27350" y="3790078"/>
            <a:ext cx="4160603" cy="171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7" name="타원 16"/>
          <p:cNvSpPr/>
          <p:nvPr/>
        </p:nvSpPr>
        <p:spPr>
          <a:xfrm>
            <a:off x="499446" y="377779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TextBox 17">
            <a:hlinkClick r:id="rId4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7172685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af-ZA" altLang="ko-KR" sz="1800" dirty="0"/>
              <a:t>Filter</a:t>
            </a:r>
            <a:r>
              <a:rPr lang="ko-KR" altLang="en-US" sz="1800" dirty="0"/>
              <a:t> 생성 </a:t>
            </a:r>
            <a:r>
              <a:rPr lang="en-US" altLang="ko-KR" sz="1800" dirty="0"/>
              <a:t>/</a:t>
            </a:r>
            <a:r>
              <a:rPr lang="ko-KR" altLang="en-US" sz="1800" dirty="0"/>
              <a:t> 저장 </a:t>
            </a:r>
            <a:r>
              <a:rPr lang="en-US" altLang="ko-KR" sz="1800" dirty="0"/>
              <a:t>/ </a:t>
            </a:r>
            <a:r>
              <a:rPr lang="ko-KR" altLang="en-US" sz="1800" dirty="0"/>
              <a:t>공유 </a:t>
            </a:r>
            <a:r>
              <a:rPr lang="en-US" altLang="ko-KR" sz="1800" dirty="0"/>
              <a:t>: </a:t>
            </a:r>
            <a:r>
              <a:rPr lang="ko-KR" altLang="en-US" sz="1800" dirty="0"/>
              <a:t>원하는 조건에 대한 결과 값</a:t>
            </a:r>
            <a:r>
              <a:rPr lang="en-US" altLang="ko-KR" sz="1800" dirty="0"/>
              <a:t>(Ticket) </a:t>
            </a:r>
            <a:r>
              <a:rPr lang="ko-KR" altLang="en-US" sz="1800" dirty="0"/>
              <a:t>검색  </a:t>
            </a:r>
            <a:r>
              <a:rPr lang="en-US" altLang="ko-KR" sz="1800" dirty="0" smtClean="0"/>
              <a:t>&lt;2/2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4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587" b="49558"/>
          <a:stretch/>
        </p:blipFill>
        <p:spPr>
          <a:xfrm>
            <a:off x="414737" y="1170072"/>
            <a:ext cx="5592122" cy="2222533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715275"/>
              </p:ext>
            </p:extLst>
          </p:nvPr>
        </p:nvGraphicFramePr>
        <p:xfrm>
          <a:off x="6182223" y="1166638"/>
          <a:ext cx="3304579" cy="1179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589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보기 변경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List View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목록으로 보기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589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보기 변경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Detail View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내용 함께 보기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550843" y="1705721"/>
            <a:ext cx="319205" cy="171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4" name="타원 13"/>
          <p:cNvSpPr/>
          <p:nvPr/>
        </p:nvSpPr>
        <p:spPr>
          <a:xfrm>
            <a:off x="5412289" y="168969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0449" b="52134"/>
          <a:stretch/>
        </p:blipFill>
        <p:spPr>
          <a:xfrm>
            <a:off x="413858" y="3618196"/>
            <a:ext cx="5592122" cy="208665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84516" y="2034634"/>
            <a:ext cx="752671" cy="171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1" name="직사각형 10"/>
          <p:cNvSpPr/>
          <p:nvPr/>
        </p:nvSpPr>
        <p:spPr>
          <a:xfrm>
            <a:off x="5637908" y="4159649"/>
            <a:ext cx="319205" cy="171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2" name="타원 11"/>
          <p:cNvSpPr/>
          <p:nvPr/>
        </p:nvSpPr>
        <p:spPr>
          <a:xfrm>
            <a:off x="5499353" y="414556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77384" y="4333778"/>
            <a:ext cx="752671" cy="171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6" name="TextBox 15">
            <a:hlinkClick r:id="rId4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af-ZA" altLang="ko-KR" sz="1800" dirty="0"/>
              <a:t>Filter</a:t>
            </a:r>
            <a:r>
              <a:rPr lang="ko-KR" altLang="en-US" sz="1800" dirty="0"/>
              <a:t> 보기  </a:t>
            </a:r>
            <a:r>
              <a:rPr lang="en-US" altLang="ko-KR" sz="1800" dirty="0"/>
              <a:t>&lt;</a:t>
            </a:r>
            <a:r>
              <a:rPr lang="en-US" altLang="ko-KR" sz="1800" dirty="0" smtClean="0"/>
              <a:t>1/2&gt;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60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576193"/>
              </p:ext>
            </p:extLst>
          </p:nvPr>
        </p:nvGraphicFramePr>
        <p:xfrm>
          <a:off x="6182223" y="1166639"/>
          <a:ext cx="3304579" cy="47102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2223991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780952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942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List View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에서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화면에 보이는 항목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(Field)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추가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삭제 메뉴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942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My Defaults 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사용자의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결과 화면에 보이는 기본 항목 설정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163664"/>
                  </a:ext>
                </a:extLst>
              </a:tr>
              <a:tr h="942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 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사용자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&amp;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의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결과 화면에 보이는 기본 항목 설정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630741"/>
                  </a:ext>
                </a:extLst>
              </a:tr>
              <a:tr h="942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System 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시스템 설정이므로 사용 불가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88297"/>
                  </a:ext>
                </a:extLst>
              </a:tr>
              <a:tr h="942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화면에 보이는 항목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(Field)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위치 변경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항목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(Field)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명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Drag &amp; Drop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</a:tbl>
          </a:graphicData>
        </a:graphic>
      </p:graphicFrame>
      <p:sp>
        <p:nvSpPr>
          <p:cNvPr id="16" name="TextBox 15">
            <a:hlinkClick r:id="rId2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af-ZA" altLang="ko-KR" sz="1800" dirty="0"/>
              <a:t>Filter</a:t>
            </a:r>
            <a:r>
              <a:rPr lang="ko-KR" altLang="en-US" sz="1800" dirty="0"/>
              <a:t> 보기  </a:t>
            </a:r>
            <a:r>
              <a:rPr lang="en-US" altLang="ko-KR" sz="1800" dirty="0" smtClean="0"/>
              <a:t>&lt;2/2&gt;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40257" y="1990434"/>
            <a:ext cx="386240" cy="12921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852" t="10935" r="1239" b="613"/>
          <a:stretch/>
        </p:blipFill>
        <p:spPr>
          <a:xfrm>
            <a:off x="427813" y="1167183"/>
            <a:ext cx="5604687" cy="467735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67512" y="1995894"/>
            <a:ext cx="407044" cy="18102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0" name="타원 19"/>
          <p:cNvSpPr/>
          <p:nvPr/>
        </p:nvSpPr>
        <p:spPr>
          <a:xfrm>
            <a:off x="5440204" y="197446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35228" y="2392274"/>
            <a:ext cx="351127" cy="171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2" name="직사각형 21"/>
          <p:cNvSpPr/>
          <p:nvPr/>
        </p:nvSpPr>
        <p:spPr>
          <a:xfrm>
            <a:off x="5214110" y="2392272"/>
            <a:ext cx="198202" cy="171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3" name="직사각형 22"/>
          <p:cNvSpPr/>
          <p:nvPr/>
        </p:nvSpPr>
        <p:spPr>
          <a:xfrm>
            <a:off x="5447731" y="2392270"/>
            <a:ext cx="198202" cy="171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4" name="타원 23"/>
          <p:cNvSpPr/>
          <p:nvPr/>
        </p:nvSpPr>
        <p:spPr>
          <a:xfrm>
            <a:off x="4938068" y="226656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14110" y="227183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85284" y="226656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1746" y="2182987"/>
            <a:ext cx="4272653" cy="1496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8" name="타원 27"/>
          <p:cNvSpPr/>
          <p:nvPr/>
        </p:nvSpPr>
        <p:spPr>
          <a:xfrm>
            <a:off x="324439" y="214584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1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990587"/>
              </p:ext>
            </p:extLst>
          </p:nvPr>
        </p:nvGraphicFramePr>
        <p:xfrm>
          <a:off x="6182223" y="1166633"/>
          <a:ext cx="3304579" cy="1186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593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상단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Issue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593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Manage filters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10768" r="35049" b="15289"/>
          <a:stretch/>
        </p:blipFill>
        <p:spPr>
          <a:xfrm>
            <a:off x="422475" y="1166633"/>
            <a:ext cx="5581774" cy="45359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4733" y="1148785"/>
            <a:ext cx="464648" cy="2309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0" name="타원 9"/>
          <p:cNvSpPr/>
          <p:nvPr/>
        </p:nvSpPr>
        <p:spPr>
          <a:xfrm>
            <a:off x="2461376" y="112332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72313" y="5268750"/>
            <a:ext cx="680984" cy="142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2" name="타원 11"/>
          <p:cNvSpPr/>
          <p:nvPr/>
        </p:nvSpPr>
        <p:spPr>
          <a:xfrm>
            <a:off x="2446346" y="525294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TextBox 13">
            <a:hlinkClick r:id="rId3" action="ppaction://hlinksldjump"/>
          </p:cNvPr>
          <p:cNvSpPr txBox="1"/>
          <p:nvPr/>
        </p:nvSpPr>
        <p:spPr>
          <a:xfrm flipH="1">
            <a:off x="8477210" y="370574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생성된 </a:t>
            </a:r>
            <a:r>
              <a:rPr lang="af-ZA" altLang="ko-KR" sz="1800" dirty="0"/>
              <a:t>Filter</a:t>
            </a:r>
            <a:r>
              <a:rPr lang="ko-KR" altLang="en-US" sz="1800" dirty="0"/>
              <a:t> 수정 및 공유  </a:t>
            </a:r>
            <a:r>
              <a:rPr lang="en-US" altLang="ko-KR" sz="1800" dirty="0"/>
              <a:t>&lt;1/2&gt;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8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10569" r="1451" b="59199"/>
          <a:stretch/>
        </p:blipFill>
        <p:spPr>
          <a:xfrm>
            <a:off x="419550" y="1168760"/>
            <a:ext cx="5585963" cy="158782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52066"/>
              </p:ext>
            </p:extLst>
          </p:nvPr>
        </p:nvGraphicFramePr>
        <p:xfrm>
          <a:off x="6182223" y="1166641"/>
          <a:ext cx="3304579" cy="471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좌측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My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타 사용자가 생성한 </a:t>
                      </a:r>
                      <a:r>
                        <a:rPr lang="af-ZA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는 수정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삭제 불가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수정할 </a:t>
                      </a:r>
                      <a:r>
                        <a:rPr lang="af-ZA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좌측의 설정 선택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수정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삭제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af-ZA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이름 수정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774583"/>
                  </a:ext>
                </a:extLst>
              </a:tr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설명 기재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필요 시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630899"/>
                  </a:ext>
                </a:extLst>
              </a:tr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보기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(Read)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권한 부여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49669"/>
                  </a:ext>
                </a:extLst>
              </a:tr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보기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(Read)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사용자 선택 후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Add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5307"/>
                  </a:ext>
                </a:extLst>
              </a:tr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쓰기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(Write)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권한 부여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27695"/>
                  </a:ext>
                </a:extLst>
              </a:tr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쓰기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(Write)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사용자 선택 후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Add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29316"/>
                  </a:ext>
                </a:extLst>
              </a:tr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변경 사항 저장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30433"/>
                  </a:ext>
                </a:extLst>
              </a:tr>
              <a:tr h="4710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수정 취소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419479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04356" y="1882758"/>
            <a:ext cx="294058" cy="142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0" name="타원 9"/>
          <p:cNvSpPr/>
          <p:nvPr/>
        </p:nvSpPr>
        <p:spPr>
          <a:xfrm>
            <a:off x="378388" y="186695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44481" y="2211064"/>
            <a:ext cx="309514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2" name="타원 11"/>
          <p:cNvSpPr/>
          <p:nvPr/>
        </p:nvSpPr>
        <p:spPr>
          <a:xfrm>
            <a:off x="5318516" y="219405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16074" r="15550" b="43428"/>
          <a:stretch/>
        </p:blipFill>
        <p:spPr>
          <a:xfrm>
            <a:off x="414736" y="3213184"/>
            <a:ext cx="5583038" cy="248424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262470" y="3508088"/>
            <a:ext cx="1361073" cy="1899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6" name="타원 15"/>
          <p:cNvSpPr/>
          <p:nvPr/>
        </p:nvSpPr>
        <p:spPr>
          <a:xfrm>
            <a:off x="1136502" y="348954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84401" y="4449156"/>
            <a:ext cx="459654" cy="323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8" name="타원 17"/>
          <p:cNvSpPr/>
          <p:nvPr/>
        </p:nvSpPr>
        <p:spPr>
          <a:xfrm>
            <a:off x="633274" y="444425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4871" y="4873136"/>
            <a:ext cx="459654" cy="323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0" name="타원 19"/>
          <p:cNvSpPr/>
          <p:nvPr/>
        </p:nvSpPr>
        <p:spPr>
          <a:xfrm>
            <a:off x="635688" y="486823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315" y="4630322"/>
            <a:ext cx="313950" cy="142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2" name="타원 21"/>
          <p:cNvSpPr/>
          <p:nvPr/>
        </p:nvSpPr>
        <p:spPr>
          <a:xfrm>
            <a:off x="3512205" y="462224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43785" y="5054303"/>
            <a:ext cx="313950" cy="142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4" name="타원 23"/>
          <p:cNvSpPr/>
          <p:nvPr/>
        </p:nvSpPr>
        <p:spPr>
          <a:xfrm>
            <a:off x="3514619" y="504623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83534" y="5356037"/>
            <a:ext cx="259463" cy="20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6" name="타원 25"/>
          <p:cNvSpPr/>
          <p:nvPr/>
        </p:nvSpPr>
        <p:spPr>
          <a:xfrm>
            <a:off x="1192061" y="528000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81489" y="5356039"/>
            <a:ext cx="259463" cy="20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8" name="타원 27"/>
          <p:cNvSpPr/>
          <p:nvPr/>
        </p:nvSpPr>
        <p:spPr>
          <a:xfrm>
            <a:off x="1557719" y="527928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0" name="TextBox 29">
            <a:hlinkClick r:id="rId4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생성된 </a:t>
            </a:r>
            <a:r>
              <a:rPr lang="af-ZA" altLang="ko-KR" sz="1800" dirty="0"/>
              <a:t>Filter</a:t>
            </a:r>
            <a:r>
              <a:rPr lang="ko-KR" altLang="en-US" sz="1800" dirty="0"/>
              <a:t> 수정 및 공유  </a:t>
            </a:r>
            <a:r>
              <a:rPr lang="en-US" altLang="ko-KR" sz="1800" dirty="0" smtClean="0"/>
              <a:t>&lt;2/2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64440" y="3746891"/>
            <a:ext cx="1361073" cy="45872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2" name="타원 31"/>
          <p:cNvSpPr/>
          <p:nvPr/>
        </p:nvSpPr>
        <p:spPr>
          <a:xfrm>
            <a:off x="1138472" y="373787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5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75481"/>
              </p:ext>
            </p:extLst>
          </p:nvPr>
        </p:nvGraphicFramePr>
        <p:xfrm>
          <a:off x="419200" y="1320540"/>
          <a:ext cx="9067601" cy="48849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5882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067991">
                  <a:extLst>
                    <a:ext uri="{9D8B030D-6E8A-4147-A177-3AD203B41FA5}">
                      <a16:colId xmlns:a16="http://schemas.microsoft.com/office/drawing/2014/main" val="2905183635"/>
                    </a:ext>
                  </a:extLst>
                </a:gridCol>
                <a:gridCol w="29937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284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항목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페이지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비고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884715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JIRA 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접속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언어 변경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 ~ 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674252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JIRA </a:t>
                      </a:r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관리 개요 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837222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관리 </a:t>
                      </a:r>
                      <a:r>
                        <a:rPr lang="af-ZA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Workflow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 ~ 8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819208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등록 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(Ticket 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 ~ 12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990677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부가 기능 </a:t>
                      </a:r>
                      <a:r>
                        <a:rPr lang="en-US" altLang="ko-KR" sz="10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(More)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713967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af-ZA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생성 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저장 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 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원하는 조건에 대한 결과 값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(Ticket) 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검색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14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~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544044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af-ZA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보기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16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~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17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061160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생성된 </a:t>
                      </a:r>
                      <a:r>
                        <a:rPr lang="af-ZA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수정 및 공유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18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~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19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387720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생성 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저장 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~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810770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생성 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Layout 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변경 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Gadget 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추가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23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~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332064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에서 </a:t>
                      </a:r>
                      <a:r>
                        <a:rPr lang="af-ZA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목록 보기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27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830896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af-ZA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목록에서 </a:t>
                      </a:r>
                      <a:r>
                        <a:rPr lang="en-US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별 상세 내용 보기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28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06014"/>
                  </a:ext>
                </a:extLst>
              </a:tr>
              <a:tr h="328596">
                <a:tc>
                  <a:txBody>
                    <a:bodyPr/>
                    <a:lstStyle/>
                    <a:p>
                      <a:pPr latinLnBrk="1"/>
                      <a:r>
                        <a:rPr lang="af-ZA" altLang="ko-KR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100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목록 다운로드</a:t>
                      </a:r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29~31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87750" marR="87750" marT="29250" marB="2925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47838"/>
                  </a:ext>
                </a:extLst>
              </a:tr>
            </a:tbl>
          </a:graphicData>
        </a:graphic>
      </p:graphicFrame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7268651" y="1671147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해당 페이지로 이동</a:t>
            </a:r>
            <a:endParaRPr lang="en-US" altLang="ko-KR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7268653" y="2001581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9" name="TextBox 8">
            <a:hlinkClick r:id="rId4" action="ppaction://hlinksldjump"/>
          </p:cNvPr>
          <p:cNvSpPr txBox="1"/>
          <p:nvPr/>
        </p:nvSpPr>
        <p:spPr>
          <a:xfrm>
            <a:off x="7268654" y="2655500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10" name="TextBox 9">
            <a:hlinkClick r:id="rId5" action="ppaction://hlinksldjump"/>
          </p:cNvPr>
          <p:cNvSpPr txBox="1"/>
          <p:nvPr/>
        </p:nvSpPr>
        <p:spPr>
          <a:xfrm>
            <a:off x="7268656" y="2986257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14" name="TextBox 13">
            <a:hlinkClick r:id="rId6" action="ppaction://hlinksldjump"/>
          </p:cNvPr>
          <p:cNvSpPr txBox="1"/>
          <p:nvPr/>
        </p:nvSpPr>
        <p:spPr>
          <a:xfrm>
            <a:off x="7268663" y="3313890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15" name="TextBox 14">
            <a:hlinkClick r:id="rId7" action="ppaction://hlinksldjump"/>
          </p:cNvPr>
          <p:cNvSpPr txBox="1"/>
          <p:nvPr/>
        </p:nvSpPr>
        <p:spPr>
          <a:xfrm>
            <a:off x="7268664" y="3973164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16" name="TextBox 15">
            <a:hlinkClick r:id="rId8" action="ppaction://hlinksldjump"/>
          </p:cNvPr>
          <p:cNvSpPr txBox="1"/>
          <p:nvPr/>
        </p:nvSpPr>
        <p:spPr>
          <a:xfrm>
            <a:off x="7268666" y="4296398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/>
              <a:t>해당 페이지로 이동</a:t>
            </a:r>
            <a:endParaRPr lang="en-US" altLang="ko-KR" sz="900" dirty="0"/>
          </a:p>
        </p:txBody>
      </p:sp>
      <p:sp>
        <p:nvSpPr>
          <p:cNvPr id="18" name="TextBox 17">
            <a:hlinkClick r:id="rId9" action="ppaction://hlinksldjump"/>
          </p:cNvPr>
          <p:cNvSpPr txBox="1"/>
          <p:nvPr/>
        </p:nvSpPr>
        <p:spPr>
          <a:xfrm>
            <a:off x="7268669" y="4625612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19" name="TextBox 18">
            <a:hlinkClick r:id="rId10" action="ppaction://hlinksldjump"/>
          </p:cNvPr>
          <p:cNvSpPr txBox="1"/>
          <p:nvPr/>
        </p:nvSpPr>
        <p:spPr>
          <a:xfrm>
            <a:off x="7268671" y="5285596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20" name="TextBox 19">
            <a:hlinkClick r:id="rId11" action="ppaction://hlinksldjump"/>
          </p:cNvPr>
          <p:cNvSpPr txBox="1"/>
          <p:nvPr/>
        </p:nvSpPr>
        <p:spPr>
          <a:xfrm>
            <a:off x="7268672" y="5613577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21" name="TextBox 20">
            <a:hlinkClick r:id="rId12" action="ppaction://hlinksldjump"/>
          </p:cNvPr>
          <p:cNvSpPr txBox="1"/>
          <p:nvPr/>
        </p:nvSpPr>
        <p:spPr>
          <a:xfrm>
            <a:off x="7268674" y="5941127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/>
              <a:t>해당 페이지로 이동</a:t>
            </a:r>
            <a:endParaRPr lang="en-US" altLang="ko-KR" sz="900" dirty="0"/>
          </a:p>
        </p:txBody>
      </p:sp>
      <p:sp>
        <p:nvSpPr>
          <p:cNvPr id="22" name="TextBox 21">
            <a:hlinkClick r:id="rId13" action="ppaction://hlinksldjump"/>
          </p:cNvPr>
          <p:cNvSpPr txBox="1"/>
          <p:nvPr/>
        </p:nvSpPr>
        <p:spPr>
          <a:xfrm>
            <a:off x="7268669" y="4958065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23" name="TextBox 22">
            <a:hlinkClick r:id="rId14" action="ppaction://hlinksldjump"/>
          </p:cNvPr>
          <p:cNvSpPr txBox="1"/>
          <p:nvPr/>
        </p:nvSpPr>
        <p:spPr>
          <a:xfrm>
            <a:off x="7274846" y="2329744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2000" b="1" kern="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</a:t>
            </a:r>
            <a:endParaRPr lang="ko-KR" altLang="en-US" sz="20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>
            <a:hlinkClick r:id="rId15" action="ppaction://hlinksldjump"/>
          </p:cNvPr>
          <p:cNvSpPr txBox="1"/>
          <p:nvPr/>
        </p:nvSpPr>
        <p:spPr>
          <a:xfrm>
            <a:off x="7274415" y="3638818"/>
            <a:ext cx="1392311" cy="197571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813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900" dirty="0"/>
              <a:t>해당 페이지로 이동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52075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687516"/>
              </p:ext>
            </p:extLst>
          </p:nvPr>
        </p:nvGraphicFramePr>
        <p:xfrm>
          <a:off x="6182223" y="1166641"/>
          <a:ext cx="3304579" cy="47102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상단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메뉴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Manage 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Create new 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256511"/>
                  </a:ext>
                </a:extLst>
              </a:tr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이름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09532"/>
                  </a:ext>
                </a:extLst>
              </a:tr>
              <a:tr h="400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설명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45985"/>
                  </a:ext>
                </a:extLst>
              </a:tr>
              <a:tr h="485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신규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작성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.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비어있는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</a:t>
                      </a:r>
                      <a:b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.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다른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복사 후 수정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146147"/>
                  </a:ext>
                </a:extLst>
              </a:tr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개인용으로 사용 시 선택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X</a:t>
                      </a:r>
                    </a:p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공유용인 경우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share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보기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(Read)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권한 부여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749773"/>
                  </a:ext>
                </a:extLst>
              </a:tr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개인용으로 사용 시 선택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X</a:t>
                      </a:r>
                    </a:p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공유용인 경우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share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보기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(Read)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사용자 선택 후 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Add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347904"/>
                  </a:ext>
                </a:extLst>
              </a:tr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개인용으로 사용 시 선택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X</a:t>
                      </a:r>
                    </a:p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공유용인 경우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share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쓰기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(Write)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권한 부여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728318"/>
                  </a:ext>
                </a:extLst>
              </a:tr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개인용으로 사용 시 선택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X</a:t>
                      </a:r>
                    </a:p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공유용인 경우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share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쓰기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(Write) </a:t>
                      </a:r>
                      <a:r>
                        <a:rPr lang="ko-KR" altLang="en-US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사용자 선택 후 </a:t>
                      </a: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Add</a:t>
                      </a:r>
                      <a:endParaRPr lang="en-US" altLang="ko-KR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644926"/>
                  </a:ext>
                </a:extLst>
              </a:tr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 완료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19232"/>
                  </a:ext>
                </a:extLst>
              </a:tr>
              <a:tr h="382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 취소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632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112" r="18616" b="72724"/>
          <a:stretch/>
        </p:blipFill>
        <p:spPr>
          <a:xfrm>
            <a:off x="418682" y="1165633"/>
            <a:ext cx="5579091" cy="8167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89364" y="1165564"/>
            <a:ext cx="496864" cy="2163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7" name="타원 6"/>
          <p:cNvSpPr/>
          <p:nvPr/>
        </p:nvSpPr>
        <p:spPr>
          <a:xfrm>
            <a:off x="1485232" y="112282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90467" y="1737835"/>
            <a:ext cx="1106597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" name="타원 8"/>
          <p:cNvSpPr/>
          <p:nvPr/>
        </p:nvSpPr>
        <p:spPr>
          <a:xfrm>
            <a:off x="1464502" y="172082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TextBox 10">
            <a:hlinkClick r:id="rId3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17754" b="69279"/>
          <a:stretch/>
        </p:blipFill>
        <p:spPr>
          <a:xfrm>
            <a:off x="420035" y="2073483"/>
            <a:ext cx="5585478" cy="7050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55085" y="2149849"/>
            <a:ext cx="740369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5" name="타원 14"/>
          <p:cNvSpPr/>
          <p:nvPr/>
        </p:nvSpPr>
        <p:spPr>
          <a:xfrm>
            <a:off x="4429120" y="213284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14736" y="2869975"/>
            <a:ext cx="5598516" cy="2908782"/>
            <a:chOff x="510444" y="828675"/>
            <a:chExt cx="6890481" cy="358003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rcRect t="17442" r="16636" b="35673"/>
            <a:stretch/>
          </p:blipFill>
          <p:spPr>
            <a:xfrm>
              <a:off x="510444" y="828675"/>
              <a:ext cx="6890481" cy="358003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l="13047" t="35332" r="67516" b="55295"/>
            <a:stretch/>
          </p:blipFill>
          <p:spPr>
            <a:xfrm>
              <a:off x="1585584" y="2198345"/>
              <a:ext cx="1606551" cy="715703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798414" y="3357537"/>
            <a:ext cx="1809650" cy="1647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0" name="타원 19"/>
          <p:cNvSpPr/>
          <p:nvPr/>
        </p:nvSpPr>
        <p:spPr>
          <a:xfrm>
            <a:off x="668784" y="333350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98411" y="3570362"/>
            <a:ext cx="1809650" cy="3540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2" name="타원 21"/>
          <p:cNvSpPr/>
          <p:nvPr/>
        </p:nvSpPr>
        <p:spPr>
          <a:xfrm>
            <a:off x="668781" y="354633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8408" y="3972796"/>
            <a:ext cx="1809650" cy="59123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4" name="타원 23"/>
          <p:cNvSpPr/>
          <p:nvPr/>
        </p:nvSpPr>
        <p:spPr>
          <a:xfrm>
            <a:off x="668778" y="394876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94719" y="4594615"/>
            <a:ext cx="459654" cy="323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6" name="타원 25"/>
          <p:cNvSpPr/>
          <p:nvPr/>
        </p:nvSpPr>
        <p:spPr>
          <a:xfrm>
            <a:off x="659587" y="458971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95190" y="5018595"/>
            <a:ext cx="459654" cy="323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8" name="타원 27"/>
          <p:cNvSpPr/>
          <p:nvPr/>
        </p:nvSpPr>
        <p:spPr>
          <a:xfrm>
            <a:off x="662001" y="501369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51054" y="4775781"/>
            <a:ext cx="313950" cy="142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0" name="타원 29"/>
          <p:cNvSpPr/>
          <p:nvPr/>
        </p:nvSpPr>
        <p:spPr>
          <a:xfrm>
            <a:off x="3519944" y="476770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51525" y="5199762"/>
            <a:ext cx="313950" cy="142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2" name="타원 31"/>
          <p:cNvSpPr/>
          <p:nvPr/>
        </p:nvSpPr>
        <p:spPr>
          <a:xfrm>
            <a:off x="3522358" y="519169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64740" y="5514763"/>
            <a:ext cx="259463" cy="20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4" name="타원 33"/>
          <p:cNvSpPr/>
          <p:nvPr/>
        </p:nvSpPr>
        <p:spPr>
          <a:xfrm>
            <a:off x="1173267" y="543872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562695" y="5514764"/>
            <a:ext cx="259463" cy="20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6" name="타원 35"/>
          <p:cNvSpPr/>
          <p:nvPr/>
        </p:nvSpPr>
        <p:spPr>
          <a:xfrm>
            <a:off x="1538925" y="543801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dirty="0"/>
              <a:t>Dashboard</a:t>
            </a:r>
            <a:r>
              <a:rPr lang="ko-KR" altLang="en-US" sz="1800" dirty="0"/>
              <a:t> 생성 </a:t>
            </a:r>
            <a:r>
              <a:rPr lang="en-US" altLang="ko-KR" sz="1800" dirty="0"/>
              <a:t>/</a:t>
            </a:r>
            <a:r>
              <a:rPr lang="ko-KR" altLang="en-US" sz="1800" dirty="0"/>
              <a:t> 저장 </a:t>
            </a:r>
            <a:r>
              <a:rPr lang="en-US" altLang="ko-KR" sz="1800" dirty="0"/>
              <a:t>/ </a:t>
            </a:r>
            <a:r>
              <a:rPr lang="ko-KR" altLang="en-US" sz="1800" dirty="0"/>
              <a:t>공유  </a:t>
            </a:r>
            <a:r>
              <a:rPr lang="en-US" altLang="ko-KR" sz="1800" dirty="0"/>
              <a:t>&lt;1/3&gt;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6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389087"/>
              </p:ext>
            </p:extLst>
          </p:nvPr>
        </p:nvGraphicFramePr>
        <p:xfrm>
          <a:off x="6182223" y="1166635"/>
          <a:ext cx="3304677" cy="530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2049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53951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308677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530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 완료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</a:tbl>
          </a:graphicData>
        </a:graphic>
      </p:graphicFrame>
      <p:sp>
        <p:nvSpPr>
          <p:cNvPr id="19" name="TextBox 18">
            <a:hlinkClick r:id="rId2" action="ppaction://hlinksldjump"/>
          </p:cNvPr>
          <p:cNvSpPr txBox="1"/>
          <p:nvPr/>
        </p:nvSpPr>
        <p:spPr>
          <a:xfrm flipH="1">
            <a:off x="8477210" y="370568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937"/>
          <a:stretch/>
        </p:blipFill>
        <p:spPr>
          <a:xfrm>
            <a:off x="422474" y="1166634"/>
            <a:ext cx="5583038" cy="453594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dirty="0"/>
              <a:t>Dashboard</a:t>
            </a:r>
            <a:r>
              <a:rPr lang="ko-KR" altLang="en-US" sz="1800" dirty="0"/>
              <a:t> 생성 </a:t>
            </a:r>
            <a:r>
              <a:rPr lang="en-US" altLang="ko-KR" sz="1800" dirty="0"/>
              <a:t>/</a:t>
            </a:r>
            <a:r>
              <a:rPr lang="ko-KR" altLang="en-US" sz="1800" dirty="0"/>
              <a:t> 저장 </a:t>
            </a:r>
            <a:r>
              <a:rPr lang="en-US" altLang="ko-KR" sz="1800" dirty="0"/>
              <a:t>/ </a:t>
            </a:r>
            <a:r>
              <a:rPr lang="ko-KR" altLang="en-US" sz="1800" dirty="0"/>
              <a:t>공유  </a:t>
            </a:r>
            <a:r>
              <a:rPr lang="en-US" altLang="ko-KR" sz="1800" dirty="0" smtClean="0"/>
              <a:t>&lt;2/3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63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31646"/>
              </p:ext>
            </p:extLst>
          </p:nvPr>
        </p:nvGraphicFramePr>
        <p:xfrm>
          <a:off x="6182224" y="1166640"/>
          <a:ext cx="3305253" cy="2029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351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2685882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387020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615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 완료 후 공유 등 수정 필요 시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</a:t>
                      </a:r>
                      <a:b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Manage Dashboards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14139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편집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수정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: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이름 수정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공유 설정 등 신규 생성 시 내용과 동일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삭제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/>
                      </a:r>
                      <a:b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: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삭제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/>
                      </a:r>
                      <a:b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복사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/>
                      </a:r>
                      <a:b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복사하여 신규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/>
                      </a:r>
                      <a:b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</a:tbl>
          </a:graphicData>
        </a:graphic>
      </p:graphicFrame>
      <p:sp>
        <p:nvSpPr>
          <p:cNvPr id="12" name="TextBox 11">
            <a:hlinkClick r:id="rId2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776" b="57084"/>
          <a:stretch/>
        </p:blipFill>
        <p:spPr>
          <a:xfrm>
            <a:off x="419199" y="1166639"/>
            <a:ext cx="5595618" cy="14981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42162" y="1735289"/>
            <a:ext cx="831403" cy="1477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5" name="타원 14"/>
          <p:cNvSpPr/>
          <p:nvPr/>
        </p:nvSpPr>
        <p:spPr>
          <a:xfrm>
            <a:off x="1186947" y="173372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4993" b="24029"/>
          <a:stretch/>
        </p:blipFill>
        <p:spPr>
          <a:xfrm>
            <a:off x="419200" y="2864323"/>
            <a:ext cx="5586313" cy="2837745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482400" y="4018448"/>
            <a:ext cx="520942" cy="208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6" name="직사각형 35"/>
          <p:cNvSpPr/>
          <p:nvPr/>
        </p:nvSpPr>
        <p:spPr>
          <a:xfrm>
            <a:off x="5543037" y="4030531"/>
            <a:ext cx="309514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7" name="타원 36"/>
          <p:cNvSpPr/>
          <p:nvPr/>
        </p:nvSpPr>
        <p:spPr>
          <a:xfrm>
            <a:off x="5417071" y="401352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dirty="0"/>
              <a:t>Dashboard</a:t>
            </a:r>
            <a:r>
              <a:rPr lang="ko-KR" altLang="en-US" sz="1800" dirty="0"/>
              <a:t> 생성 </a:t>
            </a:r>
            <a:r>
              <a:rPr lang="en-US" altLang="ko-KR" sz="1800" dirty="0"/>
              <a:t>/</a:t>
            </a:r>
            <a:r>
              <a:rPr lang="ko-KR" altLang="en-US" sz="1800" dirty="0"/>
              <a:t> 저장 </a:t>
            </a:r>
            <a:r>
              <a:rPr lang="en-US" altLang="ko-KR" sz="1800" dirty="0"/>
              <a:t>/ </a:t>
            </a:r>
            <a:r>
              <a:rPr lang="ko-KR" altLang="en-US" sz="1800" dirty="0"/>
              <a:t>공유  </a:t>
            </a:r>
            <a:r>
              <a:rPr lang="en-US" altLang="ko-KR" sz="1800" dirty="0" smtClean="0"/>
              <a:t>&lt;3/3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0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41699"/>
              </p:ext>
            </p:extLst>
          </p:nvPr>
        </p:nvGraphicFramePr>
        <p:xfrm>
          <a:off x="6182223" y="1166638"/>
          <a:ext cx="3304579" cy="1846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615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Layout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변경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615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af-ZA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Gadget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추가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615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추가할 </a:t>
                      </a:r>
                      <a:r>
                        <a:rPr lang="af-ZA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Gadget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의 유형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952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559" b="71240"/>
          <a:stretch/>
        </p:blipFill>
        <p:spPr>
          <a:xfrm>
            <a:off x="424112" y="1165653"/>
            <a:ext cx="5581401" cy="8866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17566" y="1400200"/>
            <a:ext cx="414038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7" name="타원 6"/>
          <p:cNvSpPr/>
          <p:nvPr/>
        </p:nvSpPr>
        <p:spPr>
          <a:xfrm>
            <a:off x="4708290" y="132344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66803" y="1400198"/>
            <a:ext cx="373039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" name="타원 8"/>
          <p:cNvSpPr/>
          <p:nvPr/>
        </p:nvSpPr>
        <p:spPr>
          <a:xfrm>
            <a:off x="5563091" y="129806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73564" y="1723869"/>
            <a:ext cx="1120484" cy="28976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1" name="타원 10"/>
          <p:cNvSpPr/>
          <p:nvPr/>
        </p:nvSpPr>
        <p:spPr>
          <a:xfrm>
            <a:off x="4364287" y="164711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31070" t="46190" r="31095" b="35066"/>
          <a:stretch/>
        </p:blipFill>
        <p:spPr>
          <a:xfrm>
            <a:off x="527462" y="2386286"/>
            <a:ext cx="2405833" cy="1040262"/>
          </a:xfrm>
          <a:prstGeom prst="rect">
            <a:avLst/>
          </a:prstGeom>
          <a:ln w="38100">
            <a:solidFill>
              <a:srgbClr val="00B0F0"/>
            </a:solidFill>
            <a:prstDash val="sysDot"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3690" t="19462" r="13489" b="44699"/>
          <a:stretch/>
        </p:blipFill>
        <p:spPr>
          <a:xfrm>
            <a:off x="1373572" y="3799802"/>
            <a:ext cx="4630646" cy="1989131"/>
          </a:xfrm>
          <a:prstGeom prst="rect">
            <a:avLst/>
          </a:prstGeom>
          <a:ln w="38100">
            <a:solidFill>
              <a:srgbClr val="00B0F0"/>
            </a:solidFill>
            <a:prstDash val="sysDot"/>
          </a:ln>
        </p:spPr>
      </p:pic>
      <p:sp>
        <p:nvSpPr>
          <p:cNvPr id="14" name="타원 13"/>
          <p:cNvSpPr/>
          <p:nvPr/>
        </p:nvSpPr>
        <p:spPr>
          <a:xfrm>
            <a:off x="423114" y="2373607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42645" y="379980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99921" y="4552878"/>
            <a:ext cx="574985" cy="135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7" name="타원 16"/>
          <p:cNvSpPr/>
          <p:nvPr/>
        </p:nvSpPr>
        <p:spPr>
          <a:xfrm>
            <a:off x="2567448" y="452268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/>
        </p:nvSpPr>
        <p:spPr>
          <a:xfrm flipH="1">
            <a:off x="8477210" y="370574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3" y="360364"/>
            <a:ext cx="6064929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dirty="0"/>
              <a:t>Dashboard</a:t>
            </a:r>
            <a:r>
              <a:rPr lang="ko-KR" altLang="en-US" sz="1800" dirty="0"/>
              <a:t> 생성 </a:t>
            </a:r>
            <a:r>
              <a:rPr lang="en-US" altLang="ko-KR" sz="1800" dirty="0"/>
              <a:t>&gt; Layout </a:t>
            </a:r>
            <a:r>
              <a:rPr lang="ko-KR" altLang="en-US" sz="1800" dirty="0"/>
              <a:t>변경 </a:t>
            </a:r>
            <a:r>
              <a:rPr lang="en-US" altLang="ko-KR" sz="1800" dirty="0"/>
              <a:t>/ Gadget </a:t>
            </a:r>
            <a:r>
              <a:rPr lang="ko-KR" altLang="en-US" sz="1800" dirty="0"/>
              <a:t>추가  </a:t>
            </a:r>
            <a:r>
              <a:rPr lang="en-US" altLang="ko-KR" sz="1800" dirty="0"/>
              <a:t>&lt;1/4&gt;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6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812147"/>
              </p:ext>
            </p:extLst>
          </p:nvPr>
        </p:nvGraphicFramePr>
        <p:xfrm>
          <a:off x="6182223" y="1166637"/>
          <a:ext cx="3304578" cy="1836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644156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360786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61216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예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 Two Dimensional Filter Statistics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Add gadget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차원 집계표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6121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※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다수의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Gadget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추가 가능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※ 1</a:t>
                      </a:r>
                      <a:r>
                        <a:rPr lang="ko-KR" altLang="en-US" sz="90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 </a:t>
                      </a:r>
                      <a:r>
                        <a:rPr lang="en-US" altLang="ko-KR" sz="90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Dashboard</a:t>
                      </a:r>
                      <a:r>
                        <a:rPr lang="ko-KR" altLang="en-US" sz="90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 </a:t>
                      </a:r>
                      <a:r>
                        <a:rPr lang="en-US" altLang="ko-KR" sz="90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Gadget 20</a:t>
                      </a:r>
                      <a:r>
                        <a:rPr lang="ko-KR" altLang="en-US" sz="90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개까지</a:t>
                      </a:r>
                      <a:r>
                        <a:rPr lang="en-US" altLang="ko-KR" sz="90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90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추가 가능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35160"/>
                  </a:ext>
                </a:extLst>
              </a:tr>
              <a:tr h="612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Gadget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 완료 후 창 닫기 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664" b="1554"/>
          <a:stretch/>
        </p:blipFill>
        <p:spPr>
          <a:xfrm>
            <a:off x="421773" y="1169959"/>
            <a:ext cx="5583741" cy="45326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56903" y="3115874"/>
            <a:ext cx="475195" cy="1635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7" name="타원 6"/>
          <p:cNvSpPr/>
          <p:nvPr/>
        </p:nvSpPr>
        <p:spPr>
          <a:xfrm>
            <a:off x="4540350" y="307469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10787" y="1668394"/>
            <a:ext cx="232429" cy="1635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" name="타원 8"/>
          <p:cNvSpPr/>
          <p:nvPr/>
        </p:nvSpPr>
        <p:spPr>
          <a:xfrm>
            <a:off x="4894234" y="162721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3" y="360364"/>
            <a:ext cx="6064929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dirty="0"/>
              <a:t>Dashboard</a:t>
            </a:r>
            <a:r>
              <a:rPr lang="ko-KR" altLang="en-US" sz="1800" dirty="0"/>
              <a:t> 생성 </a:t>
            </a:r>
            <a:r>
              <a:rPr lang="en-US" altLang="ko-KR" sz="1800" dirty="0"/>
              <a:t>&gt; Layout </a:t>
            </a:r>
            <a:r>
              <a:rPr lang="ko-KR" altLang="en-US" sz="1800" dirty="0"/>
              <a:t>변경 </a:t>
            </a:r>
            <a:r>
              <a:rPr lang="en-US" altLang="ko-KR" sz="1800" dirty="0"/>
              <a:t>/ Gadget </a:t>
            </a:r>
            <a:r>
              <a:rPr lang="ko-KR" altLang="en-US" sz="1800" dirty="0"/>
              <a:t>추가  </a:t>
            </a:r>
            <a:r>
              <a:rPr lang="en-US" altLang="ko-KR" sz="1800" dirty="0" smtClean="0"/>
              <a:t>&lt;2/4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9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10612" b="1255"/>
          <a:stretch/>
        </p:blipFill>
        <p:spPr>
          <a:xfrm>
            <a:off x="422475" y="1171388"/>
            <a:ext cx="5583038" cy="454024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115632"/>
              </p:ext>
            </p:extLst>
          </p:nvPr>
        </p:nvGraphicFramePr>
        <p:xfrm>
          <a:off x="6182223" y="1175699"/>
          <a:ext cx="3304578" cy="24566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643238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361704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480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요약할 </a:t>
                      </a:r>
                      <a:r>
                        <a:rPr lang="af-ZA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Advanced Search : </a:t>
                      </a:r>
                      <a:r>
                        <a:rPr lang="af-ZA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목록 팝업에서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X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축에 표시할 항목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Y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축에 표시할 항목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9521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정렬 기준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6810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오름차순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내림차순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622137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Gadget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 표시할 행 수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64023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자동 업데이트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(15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분 간격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91830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완료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2307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49606" y="1818142"/>
            <a:ext cx="1622803" cy="23872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7" name="타원 6"/>
          <p:cNvSpPr/>
          <p:nvPr/>
        </p:nvSpPr>
        <p:spPr>
          <a:xfrm>
            <a:off x="1300777" y="181218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53476" y="2104495"/>
            <a:ext cx="1622803" cy="1431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0" name="타원 9"/>
          <p:cNvSpPr/>
          <p:nvPr/>
        </p:nvSpPr>
        <p:spPr>
          <a:xfrm>
            <a:off x="1304647" y="209853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1924" y="2282498"/>
            <a:ext cx="1622803" cy="128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2" name="타원 11"/>
          <p:cNvSpPr/>
          <p:nvPr/>
        </p:nvSpPr>
        <p:spPr>
          <a:xfrm>
            <a:off x="1303095" y="227653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5787" y="2456632"/>
            <a:ext cx="1622803" cy="128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5" name="타원 14"/>
          <p:cNvSpPr/>
          <p:nvPr/>
        </p:nvSpPr>
        <p:spPr>
          <a:xfrm>
            <a:off x="1306958" y="245067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55784" y="2735241"/>
            <a:ext cx="1622803" cy="128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7" name="타원 16"/>
          <p:cNvSpPr/>
          <p:nvPr/>
        </p:nvSpPr>
        <p:spPr>
          <a:xfrm>
            <a:off x="1310825" y="272928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5780" y="2901633"/>
            <a:ext cx="1622803" cy="128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9" name="타원 18"/>
          <p:cNvSpPr/>
          <p:nvPr/>
        </p:nvSpPr>
        <p:spPr>
          <a:xfrm>
            <a:off x="1306951" y="289567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59647" y="3187984"/>
            <a:ext cx="1622803" cy="128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1" name="타원 20"/>
          <p:cNvSpPr/>
          <p:nvPr/>
        </p:nvSpPr>
        <p:spPr>
          <a:xfrm>
            <a:off x="1310818" y="318202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72171" y="3427899"/>
            <a:ext cx="290910" cy="128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3" name="타원 22"/>
          <p:cNvSpPr/>
          <p:nvPr/>
        </p:nvSpPr>
        <p:spPr>
          <a:xfrm>
            <a:off x="1848683" y="342194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05284" y="1818142"/>
            <a:ext cx="1622803" cy="23872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5" name="타원 24"/>
          <p:cNvSpPr/>
          <p:nvPr/>
        </p:nvSpPr>
        <p:spPr>
          <a:xfrm>
            <a:off x="3556456" y="181218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09154" y="2104495"/>
            <a:ext cx="1622803" cy="1431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7" name="타원 26"/>
          <p:cNvSpPr/>
          <p:nvPr/>
        </p:nvSpPr>
        <p:spPr>
          <a:xfrm>
            <a:off x="3560326" y="209853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07602" y="2396004"/>
            <a:ext cx="1622803" cy="7919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9" name="타원 28"/>
          <p:cNvSpPr/>
          <p:nvPr/>
        </p:nvSpPr>
        <p:spPr>
          <a:xfrm>
            <a:off x="3558774" y="239004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11459" y="3407252"/>
            <a:ext cx="1622803" cy="128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5" name="타원 34"/>
          <p:cNvSpPr/>
          <p:nvPr/>
        </p:nvSpPr>
        <p:spPr>
          <a:xfrm>
            <a:off x="3562630" y="340129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715325" y="3688444"/>
            <a:ext cx="1622803" cy="128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7" name="타원 36"/>
          <p:cNvSpPr/>
          <p:nvPr/>
        </p:nvSpPr>
        <p:spPr>
          <a:xfrm>
            <a:off x="3566497" y="368248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227850" y="3936098"/>
            <a:ext cx="290910" cy="1284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9" name="타원 38"/>
          <p:cNvSpPr/>
          <p:nvPr/>
        </p:nvSpPr>
        <p:spPr>
          <a:xfrm>
            <a:off x="4104362" y="393013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138139"/>
              </p:ext>
            </p:extLst>
          </p:nvPr>
        </p:nvGraphicFramePr>
        <p:xfrm>
          <a:off x="6182223" y="3787050"/>
          <a:ext cx="3304579" cy="2089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66065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34428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480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9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요약할 </a:t>
                      </a:r>
                      <a:r>
                        <a:rPr lang="af-ZA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Advanced Search : </a:t>
                      </a:r>
                      <a:r>
                        <a:rPr lang="af-ZA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목록 팝업에서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Gadget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 표시할 행 수</a:t>
                      </a:r>
                      <a:endParaRPr lang="ko-KR" altLang="en-US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480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목록에 표시할 항목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삭제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/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순서 변경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9521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목록에 표시할 항목 추가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6810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자동 업데이트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(15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분 간격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91830"/>
                  </a:ext>
                </a:extLst>
              </a:tr>
              <a:tr h="282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완료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230718"/>
                  </a:ext>
                </a:extLst>
              </a:tr>
            </a:tbl>
          </a:graphicData>
        </a:graphic>
      </p:graphicFrame>
      <p:sp>
        <p:nvSpPr>
          <p:cNvPr id="42" name="TextBox 41">
            <a:hlinkClick r:id="rId3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3" y="360364"/>
            <a:ext cx="6064929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dirty="0"/>
              <a:t>Dashboard</a:t>
            </a:r>
            <a:r>
              <a:rPr lang="ko-KR" altLang="en-US" sz="1800" dirty="0"/>
              <a:t> 생성 </a:t>
            </a:r>
            <a:r>
              <a:rPr lang="en-US" altLang="ko-KR" sz="1800" dirty="0"/>
              <a:t>&gt; Layout </a:t>
            </a:r>
            <a:r>
              <a:rPr lang="ko-KR" altLang="en-US" sz="1800" dirty="0"/>
              <a:t>변경 </a:t>
            </a:r>
            <a:r>
              <a:rPr lang="en-US" altLang="ko-KR" sz="1800" dirty="0"/>
              <a:t>/ Gadget </a:t>
            </a:r>
            <a:r>
              <a:rPr lang="ko-KR" altLang="en-US" sz="1800" dirty="0"/>
              <a:t>추가  </a:t>
            </a:r>
            <a:r>
              <a:rPr lang="en-US" altLang="ko-KR" sz="1800" dirty="0" smtClean="0"/>
              <a:t>&lt;3/4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8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912010"/>
              </p:ext>
            </p:extLst>
          </p:nvPr>
        </p:nvGraphicFramePr>
        <p:xfrm>
          <a:off x="6182223" y="1157578"/>
          <a:ext cx="3304579" cy="1811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603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X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축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Status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603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Y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축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Issue Type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603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목록에 표시되는 항목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952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5" t="10679" r="1407" b="1256"/>
          <a:stretch/>
        </p:blipFill>
        <p:spPr>
          <a:xfrm>
            <a:off x="425834" y="1164215"/>
            <a:ext cx="5579680" cy="45359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39673" y="1796353"/>
            <a:ext cx="1079778" cy="1431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8" name="타원 7"/>
          <p:cNvSpPr/>
          <p:nvPr/>
        </p:nvSpPr>
        <p:spPr>
          <a:xfrm>
            <a:off x="1990844" y="179039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40003" y="1954267"/>
            <a:ext cx="605550" cy="34383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2" name="타원 11"/>
          <p:cNvSpPr/>
          <p:nvPr/>
        </p:nvSpPr>
        <p:spPr>
          <a:xfrm>
            <a:off x="1212453" y="193921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45571" y="1796353"/>
            <a:ext cx="2200001" cy="1431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4" name="타원 13"/>
          <p:cNvSpPr/>
          <p:nvPr/>
        </p:nvSpPr>
        <p:spPr>
          <a:xfrm>
            <a:off x="3496742" y="179039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/>
        </p:nvSpPr>
        <p:spPr>
          <a:xfrm flipH="1">
            <a:off x="8477210" y="370574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3" y="360364"/>
            <a:ext cx="6064929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dirty="0"/>
              <a:t>Dashboard</a:t>
            </a:r>
            <a:r>
              <a:rPr lang="ko-KR" altLang="en-US" sz="1800" dirty="0"/>
              <a:t> 생성 </a:t>
            </a:r>
            <a:r>
              <a:rPr lang="en-US" altLang="ko-KR" sz="1800" dirty="0"/>
              <a:t>&gt; Layout </a:t>
            </a:r>
            <a:r>
              <a:rPr lang="ko-KR" altLang="en-US" sz="1800" dirty="0"/>
              <a:t>변경 </a:t>
            </a:r>
            <a:r>
              <a:rPr lang="en-US" altLang="ko-KR" sz="1800" dirty="0"/>
              <a:t>/ Gadget </a:t>
            </a:r>
            <a:r>
              <a:rPr lang="ko-KR" altLang="en-US" sz="1800" dirty="0"/>
              <a:t>추가  </a:t>
            </a:r>
            <a:r>
              <a:rPr lang="en-US" altLang="ko-KR" sz="1800" dirty="0" smtClean="0"/>
              <a:t>&lt;4/4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22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32049"/>
              </p:ext>
            </p:extLst>
          </p:nvPr>
        </p:nvGraphicFramePr>
        <p:xfrm>
          <a:off x="6182223" y="1157585"/>
          <a:ext cx="3304579" cy="1262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631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af-ZA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Gadget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 표시된 숫자 클릭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클릭한 숫자에 해당하는 </a:t>
                      </a:r>
                      <a:r>
                        <a:rPr lang="af-ZA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목록 조회 결과 확인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631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16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클릭 후 조회된 </a:t>
                      </a:r>
                      <a:r>
                        <a:rPr lang="af-ZA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Filter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목록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: 16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4952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5" t="10679" r="1407" b="27469"/>
          <a:stretch/>
        </p:blipFill>
        <p:spPr>
          <a:xfrm>
            <a:off x="425834" y="1164219"/>
            <a:ext cx="5579680" cy="26922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18668" y="1830355"/>
            <a:ext cx="1364807" cy="5895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8" name="타원 7"/>
          <p:cNvSpPr/>
          <p:nvPr/>
        </p:nvSpPr>
        <p:spPr>
          <a:xfrm>
            <a:off x="1977578" y="182439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32231" y="3692245"/>
            <a:ext cx="130446" cy="1431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4" name="타원 13"/>
          <p:cNvSpPr/>
          <p:nvPr/>
        </p:nvSpPr>
        <p:spPr>
          <a:xfrm>
            <a:off x="3683402" y="368628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357" t="14715" r="34421" b="6644"/>
          <a:stretch/>
        </p:blipFill>
        <p:spPr>
          <a:xfrm>
            <a:off x="437186" y="2971549"/>
            <a:ext cx="2960262" cy="2887452"/>
          </a:xfrm>
          <a:prstGeom prst="rect">
            <a:avLst/>
          </a:prstGeom>
          <a:ln w="38100">
            <a:solidFill>
              <a:srgbClr val="00B0F0"/>
            </a:solidFill>
            <a:prstDash val="sysDot"/>
          </a:ln>
        </p:spPr>
      </p:pic>
      <p:sp>
        <p:nvSpPr>
          <p:cNvPr id="15" name="타원 14"/>
          <p:cNvSpPr/>
          <p:nvPr/>
        </p:nvSpPr>
        <p:spPr>
          <a:xfrm>
            <a:off x="342449" y="297154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dirty="0"/>
              <a:t>Dashboard</a:t>
            </a:r>
            <a:r>
              <a:rPr lang="ko-KR" altLang="en-US" sz="1800" dirty="0"/>
              <a:t>에서 </a:t>
            </a:r>
            <a:r>
              <a:rPr lang="af-ZA" altLang="ko-KR" sz="1800" dirty="0"/>
              <a:t>Filter</a:t>
            </a:r>
            <a:r>
              <a:rPr lang="ko-KR" altLang="en-US" sz="1800" dirty="0"/>
              <a:t> 목록 보기  </a:t>
            </a:r>
            <a:r>
              <a:rPr lang="en-US" altLang="ko-KR" sz="1800" dirty="0"/>
              <a:t>&lt;1/1&gt;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3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606449"/>
              </p:ext>
            </p:extLst>
          </p:nvPr>
        </p:nvGraphicFramePr>
        <p:xfrm>
          <a:off x="6182223" y="1166635"/>
          <a:ext cx="3304579" cy="12704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635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Key(Jira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번호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또는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Summary(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제목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클릭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635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조회된 이슈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Ticket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92193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559" r="1378" b="4270"/>
          <a:stretch/>
        </p:blipFill>
        <p:spPr>
          <a:xfrm>
            <a:off x="419154" y="1166739"/>
            <a:ext cx="5586359" cy="45358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32270" y="2443052"/>
            <a:ext cx="1364807" cy="1475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6" name="타원 15"/>
          <p:cNvSpPr/>
          <p:nvPr/>
        </p:nvSpPr>
        <p:spPr>
          <a:xfrm>
            <a:off x="591180" y="243709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14384" r="1608" b="1835"/>
          <a:stretch/>
        </p:blipFill>
        <p:spPr>
          <a:xfrm>
            <a:off x="4706892" y="2682525"/>
            <a:ext cx="4756498" cy="3176060"/>
          </a:xfrm>
          <a:prstGeom prst="rect">
            <a:avLst/>
          </a:prstGeom>
          <a:ln w="38100">
            <a:solidFill>
              <a:srgbClr val="00B0F0"/>
            </a:solidFill>
            <a:prstDash val="sysDot"/>
          </a:ln>
        </p:spPr>
      </p:pic>
      <p:sp>
        <p:nvSpPr>
          <p:cNvPr id="18" name="타원 17"/>
          <p:cNvSpPr/>
          <p:nvPr/>
        </p:nvSpPr>
        <p:spPr>
          <a:xfrm>
            <a:off x="6781237" y="2583928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 flipH="1">
            <a:off x="8477210" y="370568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af-ZA" altLang="ko-KR" sz="1800" dirty="0"/>
              <a:t>Filter</a:t>
            </a:r>
            <a:r>
              <a:rPr lang="ko-KR" altLang="en-US" sz="1800" dirty="0"/>
              <a:t> 목록에서 </a:t>
            </a:r>
            <a:r>
              <a:rPr lang="en-US" altLang="ko-KR" sz="1800" dirty="0"/>
              <a:t>Ticket</a:t>
            </a:r>
            <a:r>
              <a:rPr lang="ko-KR" altLang="en-US" sz="1800" dirty="0"/>
              <a:t>별 상세 내용 보기  </a:t>
            </a:r>
            <a:r>
              <a:rPr lang="en-US" altLang="ko-KR" sz="1800" dirty="0"/>
              <a:t>&lt;1/1&gt;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8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18142"/>
              </p:ext>
            </p:extLst>
          </p:nvPr>
        </p:nvGraphicFramePr>
        <p:xfrm>
          <a:off x="6182223" y="1166632"/>
          <a:ext cx="3304579" cy="2262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077181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927762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754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상단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Export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754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CSV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All </a:t>
                      </a:r>
                      <a:r>
                        <a:rPr lang="en-US" altLang="ko-KR" sz="900" baseline="0" dirty="0" err="1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fileds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전체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field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Current fields :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화면에 보이는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field</a:t>
                      </a: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921932"/>
                  </a:ext>
                </a:extLst>
              </a:tr>
              <a:tr h="754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가지 방법 중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개로 파일 저장 후 열기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MS</a:t>
                      </a:r>
                      <a:r>
                        <a:rPr lang="ko-KR" altLang="en-US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의 보안 정책 규정 변경으로 기존  </a:t>
                      </a:r>
                      <a:r>
                        <a:rPr lang="en-US" altLang="ko-KR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Excel export</a:t>
                      </a:r>
                      <a:r>
                        <a:rPr lang="ko-KR" altLang="en-US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가 제조사로부터 변경됨</a:t>
                      </a:r>
                      <a:endParaRPr lang="en-US" altLang="ko-KR" sz="900" baseline="0" dirty="0" smtClean="0">
                        <a:solidFill>
                          <a:srgbClr val="0000CC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CSV </a:t>
                      </a:r>
                      <a:r>
                        <a:rPr lang="ko-KR" altLang="en-US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파일로 다운로드 가능</a:t>
                      </a:r>
                      <a:endParaRPr lang="en-US" altLang="ko-KR" sz="900" baseline="0" dirty="0" smtClean="0">
                        <a:solidFill>
                          <a:srgbClr val="0000CC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=&gt; </a:t>
                      </a:r>
                      <a:r>
                        <a:rPr lang="ko-KR" altLang="en-US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상세 내용</a:t>
                      </a:r>
                      <a:r>
                        <a:rPr lang="en-US" altLang="ko-KR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다음 페이지</a:t>
                      </a:r>
                      <a:endParaRPr lang="en-US" altLang="ko-KR" sz="900" baseline="0" dirty="0" smtClean="0">
                        <a:solidFill>
                          <a:srgbClr val="0000CC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4101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679" r="1749" b="4072"/>
          <a:stretch/>
        </p:blipFill>
        <p:spPr>
          <a:xfrm>
            <a:off x="411535" y="1166125"/>
            <a:ext cx="5585665" cy="45364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46907" y="1436235"/>
            <a:ext cx="439548" cy="1431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7" name="타원 6"/>
          <p:cNvSpPr/>
          <p:nvPr/>
        </p:nvSpPr>
        <p:spPr>
          <a:xfrm>
            <a:off x="5041933" y="135948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77168" y="2114563"/>
            <a:ext cx="778331" cy="2069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" name="타원 8"/>
          <p:cNvSpPr/>
          <p:nvPr/>
        </p:nvSpPr>
        <p:spPr>
          <a:xfrm>
            <a:off x="4652847" y="209972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3929" t="34874" r="38095" b="44809"/>
          <a:stretch/>
        </p:blipFill>
        <p:spPr>
          <a:xfrm>
            <a:off x="5354328" y="4530836"/>
            <a:ext cx="4108691" cy="1325478"/>
          </a:xfrm>
          <a:prstGeom prst="rect">
            <a:avLst/>
          </a:prstGeom>
          <a:ln w="38100">
            <a:solidFill>
              <a:srgbClr val="00B0F0"/>
            </a:solidFill>
            <a:prstDash val="sysDot"/>
          </a:ln>
        </p:spPr>
      </p:pic>
      <p:sp>
        <p:nvSpPr>
          <p:cNvPr id="12" name="타원 11"/>
          <p:cNvSpPr/>
          <p:nvPr/>
        </p:nvSpPr>
        <p:spPr>
          <a:xfrm>
            <a:off x="5592802" y="446441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af-ZA" altLang="ko-KR" sz="1800" dirty="0"/>
              <a:t>Filter</a:t>
            </a:r>
            <a:r>
              <a:rPr lang="ko-KR" altLang="en-US" sz="1800" dirty="0"/>
              <a:t> 목록 다운로드  </a:t>
            </a:r>
            <a:r>
              <a:rPr lang="en-US" altLang="ko-KR" sz="1800" dirty="0"/>
              <a:t>&lt;</a:t>
            </a:r>
            <a:r>
              <a:rPr lang="en-US" altLang="ko-KR" sz="1800" dirty="0" smtClean="0"/>
              <a:t>1/3&gt;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79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131826"/>
              </p:ext>
            </p:extLst>
          </p:nvPr>
        </p:nvGraphicFramePr>
        <p:xfrm>
          <a:off x="422756" y="1321398"/>
          <a:ext cx="9064047" cy="2427070"/>
        </p:xfrm>
        <a:graphic>
          <a:graphicData uri="http://schemas.openxmlformats.org/drawingml/2006/table">
            <a:tbl>
              <a:tblPr firstRow="1" firstCol="1" bandRow="1"/>
              <a:tblGrid>
                <a:gridCol w="704948">
                  <a:extLst>
                    <a:ext uri="{9D8B030D-6E8A-4147-A177-3AD203B41FA5}">
                      <a16:colId xmlns:a16="http://schemas.microsoft.com/office/drawing/2014/main" val="2396534938"/>
                    </a:ext>
                  </a:extLst>
                </a:gridCol>
                <a:gridCol w="1518781">
                  <a:extLst>
                    <a:ext uri="{9D8B030D-6E8A-4147-A177-3AD203B41FA5}">
                      <a16:colId xmlns:a16="http://schemas.microsoft.com/office/drawing/2014/main" val="2364518296"/>
                    </a:ext>
                  </a:extLst>
                </a:gridCol>
                <a:gridCol w="3156438">
                  <a:extLst>
                    <a:ext uri="{9D8B030D-6E8A-4147-A177-3AD203B41FA5}">
                      <a16:colId xmlns:a16="http://schemas.microsoft.com/office/drawing/2014/main" val="2132536359"/>
                    </a:ext>
                  </a:extLst>
                </a:gridCol>
                <a:gridCol w="3024602">
                  <a:extLst>
                    <a:ext uri="{9D8B030D-6E8A-4147-A177-3AD203B41FA5}">
                      <a16:colId xmlns:a16="http://schemas.microsoft.com/office/drawing/2014/main" val="1085621392"/>
                    </a:ext>
                  </a:extLst>
                </a:gridCol>
                <a:gridCol w="659278">
                  <a:extLst>
                    <a:ext uri="{9D8B030D-6E8A-4147-A177-3AD203B41FA5}">
                      <a16:colId xmlns:a16="http://schemas.microsoft.com/office/drawing/2014/main" val="766504764"/>
                    </a:ext>
                  </a:extLst>
                </a:gridCol>
              </a:tblGrid>
              <a:tr h="2498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구분</a:t>
                      </a:r>
                      <a:endParaRPr lang="ko-KR" sz="9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baseline="0" dirty="0" smtClean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JIRA Project</a:t>
                      </a:r>
                      <a:endParaRPr lang="ko-KR" sz="9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05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55638" marR="5563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baseline="0" dirty="0" smtClean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Dashboard</a:t>
                      </a:r>
                      <a:endParaRPr lang="ko-KR" sz="9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비고</a:t>
                      </a:r>
                      <a:endParaRPr lang="ko-KR" sz="9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881734"/>
                  </a:ext>
                </a:extLst>
              </a:tr>
              <a:tr h="725750">
                <a:tc row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b="1" kern="100" baseline="0" dirty="0" smtClean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JIRA</a:t>
                      </a:r>
                      <a:endParaRPr lang="ko-KR" sz="9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900" kern="100" baseline="0" dirty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[DDI] Cloud TF Issue </a:t>
                      </a:r>
                      <a:r>
                        <a:rPr lang="ko-KR" sz="900" kern="100" baseline="0" dirty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관리</a:t>
                      </a: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900" u="sng" kern="100" baseline="0" dirty="0">
                          <a:solidFill>
                            <a:srgbClr val="0000CC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  <a:hlinkClick r:id="rId2"/>
                        </a:rPr>
                        <a:t>https://jira.d-platform.doosan.com/projects/DCTI/summary</a:t>
                      </a:r>
                      <a:endParaRPr lang="ko-KR" sz="900" kern="100" baseline="0" dirty="0">
                        <a:solidFill>
                          <a:srgbClr val="0000CC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af-ZA" altLang="ko-KR" sz="900" dirty="0" smtClean="0">
                          <a:solidFill>
                            <a:srgbClr val="0000CC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hlinkClick r:id="rId3"/>
                        </a:rPr>
                        <a:t>https://jira.d-platform.doosan.com/secure/Dashboard.jspa?selectPageId=10204#</a:t>
                      </a:r>
                      <a:endParaRPr lang="ko-KR" sz="900" kern="100" baseline="0" dirty="0">
                        <a:solidFill>
                          <a:srgbClr val="0000CC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388362"/>
                  </a:ext>
                </a:extLst>
              </a:tr>
              <a:tr h="725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i="1" kern="100" baseline="0" dirty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[DDI] Cloud TF CMDB </a:t>
                      </a:r>
                      <a:r>
                        <a:rPr lang="ko-KR" sz="800" i="1" kern="100" baseline="0" dirty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관리</a:t>
                      </a: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i="1" u="sng" kern="100" baseline="0" dirty="0">
                          <a:solidFill>
                            <a:srgbClr val="0563C1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  <a:hlinkClick r:id="rId4"/>
                        </a:rPr>
                        <a:t>https://jira.d-platform.doosan.com/projects/DACT/summary</a:t>
                      </a:r>
                      <a:r>
                        <a:rPr lang="en-US" sz="800" i="1" kern="100" baseline="0" dirty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 </a:t>
                      </a:r>
                      <a:endParaRPr lang="ko-KR" sz="800" i="1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af-ZA" altLang="ko-KR" sz="800" i="1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hlinkClick r:id="rId5"/>
                        </a:rPr>
                        <a:t>https://jira.d-platform.doosan.com/secure/Dashboard.jspa?selectPageId=10200</a:t>
                      </a:r>
                      <a:endParaRPr lang="ko-KR" sz="800" i="1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800" kern="100" baseline="0" dirty="0" smtClean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세팅</a:t>
                      </a:r>
                      <a:r>
                        <a:rPr lang="en-US" altLang="ko-KR" sz="800" kern="100" baseline="0" dirty="0" smtClean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altLang="en-US" sz="800" kern="100" baseline="0" dirty="0" smtClean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작업 중</a:t>
                      </a:r>
                      <a:endParaRPr lang="ko-KR" sz="8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692953"/>
                  </a:ext>
                </a:extLst>
              </a:tr>
              <a:tr h="7257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b="1" kern="100" baseline="0" dirty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Confluence</a:t>
                      </a:r>
                      <a:endParaRPr lang="ko-KR" sz="8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[DDI] Cloud TF CMDB </a:t>
                      </a:r>
                      <a:r>
                        <a:rPr lang="ko-KR" sz="800" kern="100" baseline="0" dirty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관리</a:t>
                      </a: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800" u="sng" kern="100" baseline="0" dirty="0">
                          <a:solidFill>
                            <a:srgbClr val="0563C1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  <a:hlinkClick r:id="rId6"/>
                        </a:rPr>
                        <a:t>https://confluence.d-platform.doosan.com/pages/viewpage.action?pageId=1770509&amp;src=sidebar</a:t>
                      </a:r>
                      <a:r>
                        <a:rPr lang="en-US" sz="800" kern="100" baseline="0" dirty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 </a:t>
                      </a:r>
                      <a:endParaRPr lang="ko-KR" sz="8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105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55638" marR="5563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800" kern="100" baseline="0" dirty="0" smtClean="0"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굴림" panose="020B0600000101010101" pitchFamily="50" charset="-127"/>
                        </a:rPr>
                        <a:t>참고</a:t>
                      </a:r>
                      <a:endParaRPr lang="ko-KR" sz="800" kern="100" baseline="0" dirty="0"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굴림" panose="020B0600000101010101" pitchFamily="50" charset="-127"/>
                      </a:endParaRPr>
                    </a:p>
                  </a:txBody>
                  <a:tcPr marL="45206" marR="45206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03676"/>
                  </a:ext>
                </a:extLst>
              </a:tr>
            </a:tbl>
          </a:graphicData>
        </a:graphic>
      </p:graphicFrame>
      <p:sp>
        <p:nvSpPr>
          <p:cNvPr id="11" name="TextBox 10">
            <a:hlinkClick r:id="rId7" action="ppaction://hlinksldjump"/>
          </p:cNvPr>
          <p:cNvSpPr txBox="1"/>
          <p:nvPr/>
        </p:nvSpPr>
        <p:spPr>
          <a:xfrm flipH="1">
            <a:off x="8477210" y="371590"/>
            <a:ext cx="1010267" cy="184170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6" name="TextBox 5"/>
          <p:cNvSpPr txBox="1"/>
          <p:nvPr/>
        </p:nvSpPr>
        <p:spPr>
          <a:xfrm>
            <a:off x="427745" y="3991914"/>
            <a:ext cx="9059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①</a:t>
            </a:r>
            <a:r>
              <a:rPr lang="en-US" altLang="ko-KR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JIRA </a:t>
            </a:r>
            <a:r>
              <a:rPr lang="ko-KR" altLang="en-US" sz="1200" dirty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계정 발급이 된 사용자라도</a:t>
            </a:r>
            <a:r>
              <a:rPr lang="en-US" altLang="ko-KR" sz="1200" dirty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200" dirty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로그인 이력이 없는 경우에는 조회되지 않음</a:t>
            </a:r>
            <a:r>
              <a:rPr lang="en-US" altLang="ko-KR" sz="1200" dirty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 1</a:t>
            </a:r>
            <a:r>
              <a:rPr lang="ko-KR" altLang="en-US" sz="1200" dirty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 이상 로그인 이후에만 사용자 확인 및 권한 부여 가능</a:t>
            </a:r>
            <a:endParaRPr lang="en-US" altLang="ko-KR" sz="1200" dirty="0">
              <a:solidFill>
                <a:srgbClr val="0000CC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</a:t>
            </a:r>
            <a:r>
              <a:rPr lang="ko-KR" altLang="en-US" sz="1200" dirty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 이슈 담당자로 지정하기 위해서는 반드시 로그인 이력이 있어야 함</a:t>
            </a:r>
            <a:r>
              <a:rPr lang="en-US" altLang="ko-KR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sz="1200" dirty="0">
              <a:solidFill>
                <a:srgbClr val="0000CC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② 전체 사용자 로그인 이력 확인 후 필요에 따라 메뉴 권한 부여 예정</a:t>
            </a:r>
            <a:endParaRPr lang="en-US" altLang="ko-KR" sz="1200" dirty="0" smtClean="0">
              <a:solidFill>
                <a:srgbClr val="0000CC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endParaRPr lang="en-US" altLang="ko-KR" sz="1200" dirty="0">
              <a:solidFill>
                <a:srgbClr val="0000CC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③ 신규 이슈 발생 시에는 </a:t>
            </a:r>
            <a:r>
              <a:rPr lang="ko-KR" altLang="en-US" sz="1200" dirty="0" err="1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건별</a:t>
            </a:r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등록으로 처리하며</a:t>
            </a:r>
            <a:r>
              <a:rPr lang="en-US" altLang="ko-KR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대량 데이터 등록은 </a:t>
            </a:r>
            <a:r>
              <a:rPr lang="en-US" altLang="ko-KR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csv </a:t>
            </a:r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파일로 </a:t>
            </a:r>
            <a:r>
              <a:rPr lang="en-US" altLang="ko-KR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Upload </a:t>
            </a:r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작업 필요</a:t>
            </a:r>
            <a:endParaRPr lang="en-US" altLang="ko-KR" sz="1200" dirty="0" smtClean="0">
              <a:solidFill>
                <a:srgbClr val="0000CC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sz="1200" dirty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</a:t>
            </a:r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→ </a:t>
            </a:r>
            <a:r>
              <a:rPr lang="en-US" altLang="ko-KR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csv </a:t>
            </a:r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파일 작성 후 서버 관리자</a:t>
            </a:r>
            <a:r>
              <a:rPr lang="en-US" altLang="ko-KR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(JIRA Engineer)</a:t>
            </a:r>
            <a:r>
              <a:rPr lang="ko-KR" altLang="en-US" sz="1200" dirty="0" smtClean="0">
                <a:solidFill>
                  <a:srgbClr val="0000C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에게 요청하여 처리 예정</a:t>
            </a:r>
            <a:endParaRPr lang="en-US" altLang="ko-KR" sz="1200" dirty="0">
              <a:solidFill>
                <a:srgbClr val="0000CC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kern="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JIRA </a:t>
            </a:r>
            <a:r>
              <a:rPr lang="ko-KR" altLang="en-US" sz="1800" kern="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접속  </a:t>
            </a:r>
            <a:r>
              <a:rPr lang="en-US" altLang="ko-KR" sz="1800" kern="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(※ </a:t>
            </a:r>
            <a:r>
              <a:rPr lang="ko-KR" altLang="en-US" sz="1800" kern="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로그인 </a:t>
            </a:r>
            <a:r>
              <a:rPr lang="en-US" altLang="ko-KR" sz="1800" kern="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 AD </a:t>
            </a:r>
            <a:r>
              <a:rPr lang="ko-KR" altLang="en-US" sz="1800" kern="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계정</a:t>
            </a:r>
            <a:r>
              <a:rPr lang="en-US" altLang="ko-KR" sz="1800" kern="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   &lt;1/1&gt;</a:t>
            </a:r>
            <a:endParaRPr lang="ko-KR" altLang="en-US" sz="1800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76" y="2520181"/>
            <a:ext cx="5086278" cy="160760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40201"/>
              </p:ext>
            </p:extLst>
          </p:nvPr>
        </p:nvGraphicFramePr>
        <p:xfrm>
          <a:off x="6182898" y="1160463"/>
          <a:ext cx="3304579" cy="47164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2136361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868582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524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0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엑셀 실행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384569"/>
                  </a:ext>
                </a:extLst>
              </a:tr>
              <a:tr h="524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데이터 메뉴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524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텍스트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921932"/>
                  </a:ext>
                </a:extLst>
              </a:tr>
              <a:tr h="524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가져올 파일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rgbClr val="0000CC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41013"/>
                  </a:ext>
                </a:extLst>
              </a:tr>
              <a:tr h="524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가져오기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rgbClr val="0000CC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218639"/>
                  </a:ext>
                </a:extLst>
              </a:tr>
              <a:tr h="524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UTF-8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마침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rgbClr val="0000CC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929008"/>
                  </a:ext>
                </a:extLst>
              </a:tr>
              <a:tr h="524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다음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&gt;&gt;&gt;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마침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rgbClr val="0000CC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990906"/>
                  </a:ext>
                </a:extLst>
              </a:tr>
              <a:tr h="524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위치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.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현재 파일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or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새로운 파일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rgbClr val="0000CC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54900"/>
                  </a:ext>
                </a:extLst>
              </a:tr>
              <a:tr h="524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8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확인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rgbClr val="0000CC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40663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5477" t="36603" r="25156" b="56559"/>
          <a:stretch/>
        </p:blipFill>
        <p:spPr>
          <a:xfrm>
            <a:off x="416379" y="1192933"/>
            <a:ext cx="5592535" cy="490683"/>
          </a:xfrm>
          <a:prstGeom prst="rect">
            <a:avLst/>
          </a:prstGeom>
          <a:ln w="38100">
            <a:solidFill>
              <a:srgbClr val="00B0F0"/>
            </a:solidFill>
            <a:prstDash val="sysDot"/>
          </a:ln>
        </p:spPr>
      </p:pic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af-ZA" altLang="ko-KR" sz="1800" dirty="0"/>
              <a:t>Filter</a:t>
            </a:r>
            <a:r>
              <a:rPr lang="ko-KR" altLang="en-US" sz="1800" dirty="0"/>
              <a:t> 목록 다운로드  </a:t>
            </a:r>
            <a:r>
              <a:rPr lang="en-US" altLang="ko-KR" sz="1800" dirty="0" smtClean="0"/>
              <a:t>&lt;2/3&gt;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600" t="2553" r="48796" b="85918"/>
          <a:stretch/>
        </p:blipFill>
        <p:spPr>
          <a:xfrm>
            <a:off x="427265" y="1799776"/>
            <a:ext cx="5581650" cy="73641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09476" y="1825176"/>
            <a:ext cx="439548" cy="1431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0" name="타원 19"/>
          <p:cNvSpPr/>
          <p:nvPr/>
        </p:nvSpPr>
        <p:spPr>
          <a:xfrm>
            <a:off x="2240223" y="181748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02926" y="1968351"/>
            <a:ext cx="299605" cy="4446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2" name="타원 21"/>
          <p:cNvSpPr/>
          <p:nvPr/>
        </p:nvSpPr>
        <p:spPr>
          <a:xfrm>
            <a:off x="797952" y="189159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52444" y="3475262"/>
            <a:ext cx="1821761" cy="10836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5" name="타원 24"/>
          <p:cNvSpPr/>
          <p:nvPr/>
        </p:nvSpPr>
        <p:spPr>
          <a:xfrm>
            <a:off x="1221278" y="340327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83779" y="3932358"/>
            <a:ext cx="497788" cy="1322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8" name="타원 27"/>
          <p:cNvSpPr/>
          <p:nvPr/>
        </p:nvSpPr>
        <p:spPr>
          <a:xfrm>
            <a:off x="4281184" y="392837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52" y="3921343"/>
            <a:ext cx="3496928" cy="2814463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209186" y="5388285"/>
            <a:ext cx="1020602" cy="1322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2" name="타원 31"/>
          <p:cNvSpPr/>
          <p:nvPr/>
        </p:nvSpPr>
        <p:spPr>
          <a:xfrm>
            <a:off x="2106591" y="5384301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937" y="4275434"/>
            <a:ext cx="2244467" cy="2049296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853344" y="5357753"/>
            <a:ext cx="1546513" cy="48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5" name="타원 34"/>
          <p:cNvSpPr/>
          <p:nvPr/>
        </p:nvSpPr>
        <p:spPr>
          <a:xfrm>
            <a:off x="3782500" y="534106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81464" y="6082106"/>
            <a:ext cx="556833" cy="1948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39" name="타원 38"/>
          <p:cNvSpPr/>
          <p:nvPr/>
        </p:nvSpPr>
        <p:spPr>
          <a:xfrm>
            <a:off x="4778870" y="6078122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904382" y="6508218"/>
            <a:ext cx="1007536" cy="1948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41" name="타원 40"/>
          <p:cNvSpPr/>
          <p:nvPr/>
        </p:nvSpPr>
        <p:spPr>
          <a:xfrm>
            <a:off x="2801788" y="6504234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8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hlinkClick r:id="rId2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af-ZA" altLang="ko-KR" sz="1800" dirty="0"/>
              <a:t>Filter</a:t>
            </a:r>
            <a:r>
              <a:rPr lang="ko-KR" altLang="en-US" sz="1800" dirty="0"/>
              <a:t> 목록 다운로드  </a:t>
            </a:r>
            <a:r>
              <a:rPr lang="en-US" altLang="ko-KR" sz="1800" dirty="0" smtClean="0"/>
              <a:t>&lt;3/3&gt;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15667" t="46129" r="25106" b="45410"/>
          <a:stretch/>
        </p:blipFill>
        <p:spPr>
          <a:xfrm>
            <a:off x="420952" y="1188239"/>
            <a:ext cx="5579534" cy="607219"/>
          </a:xfrm>
          <a:prstGeom prst="rect">
            <a:avLst/>
          </a:prstGeom>
          <a:ln w="38100">
            <a:solidFill>
              <a:srgbClr val="00B0F0"/>
            </a:solidFill>
            <a:prstDash val="sysDot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550" t="26986" r="67251" b="45586"/>
          <a:stretch/>
        </p:blipFill>
        <p:spPr>
          <a:xfrm>
            <a:off x="431799" y="1905685"/>
            <a:ext cx="5495925" cy="1727201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718909"/>
              </p:ext>
            </p:extLst>
          </p:nvPr>
        </p:nvGraphicFramePr>
        <p:xfrm>
          <a:off x="6182898" y="1160463"/>
          <a:ext cx="3304579" cy="23900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239785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60708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478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탐색기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파일 선택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&gt;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연결 프로그램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384569"/>
                  </a:ext>
                </a:extLst>
              </a:tr>
              <a:tr h="478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메모장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478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다른 이름으로 저장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921932"/>
                  </a:ext>
                </a:extLst>
              </a:tr>
              <a:tr h="478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kern="1200" baseline="0" dirty="0" err="1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인코딩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&gt; ANSI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선택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41013"/>
                  </a:ext>
                </a:extLst>
              </a:tr>
              <a:tr h="4780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저장 후 엑셀로 열기</a:t>
                      </a: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1200" baseline="0" dirty="0" smtClean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772102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074971" y="3226837"/>
            <a:ext cx="928580" cy="13866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0" name="타원 19"/>
          <p:cNvSpPr/>
          <p:nvPr/>
        </p:nvSpPr>
        <p:spPr>
          <a:xfrm>
            <a:off x="2004129" y="321199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43469" y="3368431"/>
            <a:ext cx="683310" cy="13866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2" name="타원 21"/>
          <p:cNvSpPr/>
          <p:nvPr/>
        </p:nvSpPr>
        <p:spPr>
          <a:xfrm>
            <a:off x="3972627" y="335359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364" t="8072" r="82685" b="59841"/>
          <a:stretch/>
        </p:blipFill>
        <p:spPr>
          <a:xfrm>
            <a:off x="425017" y="3550506"/>
            <a:ext cx="2806192" cy="169386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40257" y="4204886"/>
            <a:ext cx="928580" cy="13866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4" name="타원 23"/>
          <p:cNvSpPr/>
          <p:nvPr/>
        </p:nvSpPr>
        <p:spPr>
          <a:xfrm>
            <a:off x="369415" y="419004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2606" t="12686" r="72816" b="32145"/>
          <a:stretch/>
        </p:blipFill>
        <p:spPr>
          <a:xfrm>
            <a:off x="2302621" y="3645969"/>
            <a:ext cx="4613189" cy="29122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048357" y="6146556"/>
            <a:ext cx="309456" cy="13866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6" name="타원 25"/>
          <p:cNvSpPr/>
          <p:nvPr/>
        </p:nvSpPr>
        <p:spPr>
          <a:xfrm>
            <a:off x="4958467" y="613409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96416" y="6057622"/>
            <a:ext cx="454377" cy="13866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28" name="타원 27"/>
          <p:cNvSpPr/>
          <p:nvPr/>
        </p:nvSpPr>
        <p:spPr>
          <a:xfrm>
            <a:off x="5863677" y="5978486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8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69276"/>
              </p:ext>
            </p:extLst>
          </p:nvPr>
        </p:nvGraphicFramePr>
        <p:xfrm>
          <a:off x="6182223" y="1166714"/>
          <a:ext cx="3304579" cy="1637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54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우측 상단 </a:t>
                      </a:r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User Profile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54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Profile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  <a:tr h="545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Preferences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수정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6721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663" r="1803" b="77393"/>
          <a:stretch/>
        </p:blipFill>
        <p:spPr>
          <a:xfrm>
            <a:off x="426582" y="1167369"/>
            <a:ext cx="5578931" cy="6296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92131" y="1158626"/>
            <a:ext cx="309514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7" name="타원 6"/>
          <p:cNvSpPr/>
          <p:nvPr/>
        </p:nvSpPr>
        <p:spPr>
          <a:xfrm>
            <a:off x="5566166" y="1141619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45202" y="1372397"/>
            <a:ext cx="729354" cy="13431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" name="타원 8"/>
          <p:cNvSpPr/>
          <p:nvPr/>
        </p:nvSpPr>
        <p:spPr>
          <a:xfrm>
            <a:off x="5128910" y="1346703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4672" r="15636" b="26952"/>
          <a:stretch/>
        </p:blipFill>
        <p:spPr>
          <a:xfrm>
            <a:off x="419326" y="2124263"/>
            <a:ext cx="5577342" cy="3580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395051" y="4441727"/>
            <a:ext cx="309514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12" name="타원 11"/>
          <p:cNvSpPr/>
          <p:nvPr/>
        </p:nvSpPr>
        <p:spPr>
          <a:xfrm>
            <a:off x="3269085" y="442472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 flipH="1">
            <a:off x="8477210" y="370571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언어 변경 </a:t>
            </a:r>
            <a:r>
              <a:rPr lang="en-US" altLang="ko-KR" sz="1800" dirty="0"/>
              <a:t> &lt;1/2&gt;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6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26500"/>
              </p:ext>
            </p:extLst>
          </p:nvPr>
        </p:nvGraphicFramePr>
        <p:xfrm>
          <a:off x="6182223" y="1166712"/>
          <a:ext cx="3304579" cy="11466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3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20915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284028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573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언어 선택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5733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Update</a:t>
                      </a: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6185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697" r="7179" b="7641"/>
          <a:stretch/>
        </p:blipFill>
        <p:spPr>
          <a:xfrm>
            <a:off x="419200" y="1166714"/>
            <a:ext cx="5578574" cy="45540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08929" y="2844438"/>
            <a:ext cx="410632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7" name="타원 6"/>
          <p:cNvSpPr/>
          <p:nvPr/>
        </p:nvSpPr>
        <p:spPr>
          <a:xfrm>
            <a:off x="2382964" y="2827430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39329" y="5230003"/>
            <a:ext cx="410632" cy="178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63"/>
          </a:p>
        </p:txBody>
      </p:sp>
      <p:sp>
        <p:nvSpPr>
          <p:cNvPr id="9" name="타원 8"/>
          <p:cNvSpPr/>
          <p:nvPr/>
        </p:nvSpPr>
        <p:spPr>
          <a:xfrm>
            <a:off x="3913363" y="5212995"/>
            <a:ext cx="153502" cy="15350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31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731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 flipH="1">
            <a:off x="8477210" y="370574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언어 변경 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&lt;2/2</a:t>
            </a:r>
            <a:r>
              <a:rPr lang="en-US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hlinkClick r:id="rId2" action="ppaction://hlinksldjump"/>
          </p:cNvPr>
          <p:cNvSpPr txBox="1"/>
          <p:nvPr/>
        </p:nvSpPr>
        <p:spPr>
          <a:xfrm flipH="1">
            <a:off x="8477210" y="370574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8" name="직사각형 7"/>
          <p:cNvSpPr/>
          <p:nvPr/>
        </p:nvSpPr>
        <p:spPr>
          <a:xfrm>
            <a:off x="1492562" y="2217091"/>
            <a:ext cx="1220211" cy="204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24233" y="2118911"/>
            <a:ext cx="1220211" cy="247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36668" y="2290927"/>
            <a:ext cx="1220211" cy="299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Dashboard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6387" y="2340916"/>
            <a:ext cx="1220211" cy="204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40212" y="2464741"/>
            <a:ext cx="1220211" cy="204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20752" y="4083271"/>
            <a:ext cx="1220211" cy="247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36023" y="3564596"/>
            <a:ext cx="1220211" cy="299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Dashboard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235379" y="4463467"/>
            <a:ext cx="1220211" cy="299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Dashboard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389034" y="2083878"/>
            <a:ext cx="1683603" cy="73451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90085" y="3364020"/>
            <a:ext cx="1220211" cy="204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13910" y="3487845"/>
            <a:ext cx="1220211" cy="204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37735" y="3611670"/>
            <a:ext cx="1220211" cy="204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386558" y="3230807"/>
            <a:ext cx="1683603" cy="73451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95038" y="4455228"/>
            <a:ext cx="1220211" cy="204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8863" y="4579053"/>
            <a:ext cx="1220211" cy="204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42688" y="4702878"/>
            <a:ext cx="1220211" cy="204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391511" y="4322014"/>
            <a:ext cx="1683603" cy="73451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23691" y="2471337"/>
            <a:ext cx="1220211" cy="247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22840" y="2825312"/>
            <a:ext cx="1220211" cy="247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21448" y="3386776"/>
            <a:ext cx="1220211" cy="247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20906" y="3732392"/>
            <a:ext cx="1220211" cy="247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54" name="꺾인 연결선 53"/>
          <p:cNvCxnSpPr>
            <a:stCxn id="27" idx="3"/>
            <a:endCxn id="9" idx="1"/>
          </p:cNvCxnSpPr>
          <p:nvPr/>
        </p:nvCxnSpPr>
        <p:spPr>
          <a:xfrm flipV="1">
            <a:off x="3072637" y="2242785"/>
            <a:ext cx="1351596" cy="20834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9" idx="3"/>
            <a:endCxn id="12" idx="1"/>
          </p:cNvCxnSpPr>
          <p:nvPr/>
        </p:nvCxnSpPr>
        <p:spPr>
          <a:xfrm>
            <a:off x="5644444" y="2242785"/>
            <a:ext cx="1592224" cy="19803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7" idx="3"/>
            <a:endCxn id="49" idx="1"/>
          </p:cNvCxnSpPr>
          <p:nvPr/>
        </p:nvCxnSpPr>
        <p:spPr>
          <a:xfrm>
            <a:off x="3072637" y="2451134"/>
            <a:ext cx="1351054" cy="14407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27" idx="3"/>
            <a:endCxn id="50" idx="1"/>
          </p:cNvCxnSpPr>
          <p:nvPr/>
        </p:nvCxnSpPr>
        <p:spPr>
          <a:xfrm>
            <a:off x="3072637" y="2451134"/>
            <a:ext cx="1350203" cy="49805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9" idx="3"/>
            <a:endCxn id="12" idx="1"/>
          </p:cNvCxnSpPr>
          <p:nvPr/>
        </p:nvCxnSpPr>
        <p:spPr>
          <a:xfrm flipV="1">
            <a:off x="5643902" y="2440815"/>
            <a:ext cx="1592766" cy="15439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50" idx="3"/>
            <a:endCxn id="12" idx="1"/>
          </p:cNvCxnSpPr>
          <p:nvPr/>
        </p:nvCxnSpPr>
        <p:spPr>
          <a:xfrm flipV="1">
            <a:off x="5643051" y="2440815"/>
            <a:ext cx="1593617" cy="50837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35" idx="3"/>
            <a:endCxn id="51" idx="1"/>
          </p:cNvCxnSpPr>
          <p:nvPr/>
        </p:nvCxnSpPr>
        <p:spPr>
          <a:xfrm flipV="1">
            <a:off x="3070161" y="3510650"/>
            <a:ext cx="1351287" cy="8741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35" idx="3"/>
            <a:endCxn id="52" idx="1"/>
          </p:cNvCxnSpPr>
          <p:nvPr/>
        </p:nvCxnSpPr>
        <p:spPr>
          <a:xfrm>
            <a:off x="3070161" y="3598063"/>
            <a:ext cx="1350745" cy="25820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35" idx="3"/>
            <a:endCxn id="23" idx="1"/>
          </p:cNvCxnSpPr>
          <p:nvPr/>
        </p:nvCxnSpPr>
        <p:spPr>
          <a:xfrm>
            <a:off x="3070161" y="3598063"/>
            <a:ext cx="1350591" cy="60908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423770" y="5379072"/>
            <a:ext cx="1220211" cy="247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422532" y="4689697"/>
            <a:ext cx="1220211" cy="247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423924" y="5035623"/>
            <a:ext cx="1220211" cy="247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86" name="꺾인 연결선 85"/>
          <p:cNvCxnSpPr>
            <a:stCxn id="40" idx="3"/>
            <a:endCxn id="83" idx="1"/>
          </p:cNvCxnSpPr>
          <p:nvPr/>
        </p:nvCxnSpPr>
        <p:spPr>
          <a:xfrm>
            <a:off x="3075114" y="4689270"/>
            <a:ext cx="1347418" cy="12430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40" idx="3"/>
            <a:endCxn id="84" idx="1"/>
          </p:cNvCxnSpPr>
          <p:nvPr/>
        </p:nvCxnSpPr>
        <p:spPr>
          <a:xfrm>
            <a:off x="3075114" y="4689270"/>
            <a:ext cx="1348810" cy="47022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40" idx="3"/>
          </p:cNvCxnSpPr>
          <p:nvPr/>
        </p:nvCxnSpPr>
        <p:spPr>
          <a:xfrm>
            <a:off x="3075114" y="4689270"/>
            <a:ext cx="1355979" cy="8413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1" idx="3"/>
            <a:endCxn id="12" idx="1"/>
          </p:cNvCxnSpPr>
          <p:nvPr/>
        </p:nvCxnSpPr>
        <p:spPr>
          <a:xfrm flipV="1">
            <a:off x="5641659" y="2440815"/>
            <a:ext cx="1595009" cy="106983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52" idx="3"/>
            <a:endCxn id="29" idx="1"/>
          </p:cNvCxnSpPr>
          <p:nvPr/>
        </p:nvCxnSpPr>
        <p:spPr>
          <a:xfrm flipV="1">
            <a:off x="5641117" y="3714484"/>
            <a:ext cx="1594906" cy="14178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23" idx="3"/>
            <a:endCxn id="29" idx="1"/>
          </p:cNvCxnSpPr>
          <p:nvPr/>
        </p:nvCxnSpPr>
        <p:spPr>
          <a:xfrm flipV="1">
            <a:off x="5640963" y="3714484"/>
            <a:ext cx="1595060" cy="49266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83" idx="3"/>
            <a:endCxn id="30" idx="1"/>
          </p:cNvCxnSpPr>
          <p:nvPr/>
        </p:nvCxnSpPr>
        <p:spPr>
          <a:xfrm flipV="1">
            <a:off x="5642743" y="4613355"/>
            <a:ext cx="1592636" cy="20021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84" idx="3"/>
            <a:endCxn id="30" idx="1"/>
          </p:cNvCxnSpPr>
          <p:nvPr/>
        </p:nvCxnSpPr>
        <p:spPr>
          <a:xfrm flipV="1">
            <a:off x="5644135" y="4613355"/>
            <a:ext cx="1591244" cy="54614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236154" y="5195215"/>
            <a:ext cx="1220211" cy="299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Dashboard</a:t>
            </a:r>
            <a:endParaRPr lang="ko-KR" altLang="en-US" sz="9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15" name="꺾인 연결선 114"/>
          <p:cNvCxnSpPr>
            <a:stCxn id="82" idx="3"/>
            <a:endCxn id="114" idx="1"/>
          </p:cNvCxnSpPr>
          <p:nvPr/>
        </p:nvCxnSpPr>
        <p:spPr>
          <a:xfrm flipV="1">
            <a:off x="5643981" y="5345103"/>
            <a:ext cx="1592173" cy="15784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꺾인 연결선 117"/>
          <p:cNvCxnSpPr>
            <a:stCxn id="23" idx="3"/>
            <a:endCxn id="30" idx="1"/>
          </p:cNvCxnSpPr>
          <p:nvPr/>
        </p:nvCxnSpPr>
        <p:spPr>
          <a:xfrm>
            <a:off x="5640963" y="4207145"/>
            <a:ext cx="1594416" cy="40621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1987237" y="1365630"/>
            <a:ext cx="1220211" cy="27252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75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75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 </a:t>
            </a:r>
            <a:r>
              <a:rPr lang="ko-KR" altLang="en-US" sz="975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3548903" y="1365448"/>
            <a:ext cx="1220211" cy="27252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75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 </a:t>
            </a:r>
            <a:r>
              <a:rPr lang="ko-KR" altLang="en-US" sz="975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생성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5132700" y="1366918"/>
            <a:ext cx="1220211" cy="27252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75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Dashboard </a:t>
            </a:r>
            <a:r>
              <a:rPr lang="ko-KR" altLang="en-US" sz="975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생성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6700823" y="1366589"/>
            <a:ext cx="1220211" cy="27252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75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Filter </a:t>
            </a:r>
            <a:r>
              <a:rPr lang="ko-KR" altLang="en-US" sz="975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조회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8276976" y="1366140"/>
            <a:ext cx="1220211" cy="27252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75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이슈 </a:t>
            </a:r>
            <a:r>
              <a:rPr lang="en-US" altLang="ko-KR" sz="975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Ticket </a:t>
            </a:r>
            <a:r>
              <a:rPr lang="ko-KR" altLang="en-US" sz="975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조회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424181" y="1165145"/>
            <a:ext cx="1220211" cy="27252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75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JIRA Project </a:t>
            </a:r>
            <a:r>
              <a:rPr lang="ko-KR" altLang="en-US" sz="975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생성</a:t>
            </a:r>
          </a:p>
        </p:txBody>
      </p:sp>
      <p:cxnSp>
        <p:nvCxnSpPr>
          <p:cNvPr id="132" name="직선 화살표 연결선 131"/>
          <p:cNvCxnSpPr>
            <a:stCxn id="123" idx="3"/>
            <a:endCxn id="124" idx="1"/>
          </p:cNvCxnSpPr>
          <p:nvPr/>
        </p:nvCxnSpPr>
        <p:spPr>
          <a:xfrm flipV="1">
            <a:off x="3207448" y="1501709"/>
            <a:ext cx="341455" cy="18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4" idx="3"/>
            <a:endCxn id="125" idx="1"/>
          </p:cNvCxnSpPr>
          <p:nvPr/>
        </p:nvCxnSpPr>
        <p:spPr>
          <a:xfrm>
            <a:off x="4769114" y="1501709"/>
            <a:ext cx="363586" cy="147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>
            <a:stCxn id="125" idx="3"/>
            <a:endCxn id="126" idx="1"/>
          </p:cNvCxnSpPr>
          <p:nvPr/>
        </p:nvCxnSpPr>
        <p:spPr>
          <a:xfrm flipV="1">
            <a:off x="6352911" y="1502850"/>
            <a:ext cx="347912" cy="32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126" idx="3"/>
            <a:endCxn id="127" idx="1"/>
          </p:cNvCxnSpPr>
          <p:nvPr/>
        </p:nvCxnSpPr>
        <p:spPr>
          <a:xfrm flipV="1">
            <a:off x="7921034" y="1502401"/>
            <a:ext cx="355942" cy="44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146638" y="2656027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…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168926" y="3788687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…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198643" y="4891629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…</a:t>
            </a:r>
          </a:p>
        </p:txBody>
      </p:sp>
      <p:cxnSp>
        <p:nvCxnSpPr>
          <p:cNvPr id="165" name="꺾인 연결선 164"/>
          <p:cNvCxnSpPr>
            <a:stCxn id="128" idx="3"/>
            <a:endCxn id="123" idx="1"/>
          </p:cNvCxnSpPr>
          <p:nvPr/>
        </p:nvCxnSpPr>
        <p:spPr>
          <a:xfrm>
            <a:off x="1644392" y="1301407"/>
            <a:ext cx="342845" cy="200485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4897386" y="3074097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…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881531" y="4351717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…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865676" y="5628648"/>
            <a:ext cx="3000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…</a:t>
            </a:r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416204" y="1933957"/>
            <a:ext cx="9071272" cy="3940910"/>
          </a:xfrm>
          <a:prstGeom prst="roundRect">
            <a:avLst>
              <a:gd name="adj" fmla="val 396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31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en-US" altLang="ko-KR" sz="1800" dirty="0" smtClean="0"/>
              <a:t>JIRA </a:t>
            </a:r>
            <a:r>
              <a:rPr lang="ko-KR" altLang="en-US" sz="1800" dirty="0" smtClean="0"/>
              <a:t>이슈 </a:t>
            </a:r>
            <a:r>
              <a:rPr lang="ko-KR" altLang="en-US" sz="1800" dirty="0"/>
              <a:t>관리 </a:t>
            </a:r>
            <a:r>
              <a:rPr lang="ko-KR" altLang="en-US" sz="1800" dirty="0" smtClean="0"/>
              <a:t>개요  </a:t>
            </a:r>
            <a:r>
              <a:rPr lang="en-US" altLang="ko-KR" sz="1800" dirty="0"/>
              <a:t>&lt;1/1&gt;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26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416205" y="1159596"/>
            <a:ext cx="5021210" cy="2053929"/>
          </a:xfrm>
          <a:prstGeom prst="roundRect">
            <a:avLst>
              <a:gd name="adj" fmla="val 702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TextBox 10">
            <a:hlinkClick r:id="rId2" action="ppaction://hlinksldjump"/>
          </p:cNvPr>
          <p:cNvSpPr txBox="1"/>
          <p:nvPr/>
        </p:nvSpPr>
        <p:spPr>
          <a:xfrm flipH="1">
            <a:off x="8477210" y="370574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9" name="직사각형 8"/>
          <p:cNvSpPr/>
          <p:nvPr/>
        </p:nvSpPr>
        <p:spPr>
          <a:xfrm>
            <a:off x="1060392" y="1552178"/>
            <a:ext cx="1220211" cy="204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TO DO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1094" y="1875928"/>
            <a:ext cx="1220211" cy="204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IN PROGRESS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61094" y="2200967"/>
            <a:ext cx="1220211" cy="204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RESOLVED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1206" y="2529876"/>
            <a:ext cx="1220211" cy="204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CLOSED</a:t>
            </a:r>
            <a:r>
              <a:rPr lang="en-US" altLang="ko-KR" sz="900" b="1" dirty="0" smtClean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0392" y="2861365"/>
            <a:ext cx="1220211" cy="204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REOPENED</a:t>
            </a:r>
            <a:endParaRPr lang="ko-KR" altLang="en-US" sz="9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7" name="직선 화살표 연결선 16"/>
          <p:cNvCxnSpPr>
            <a:stCxn id="9" idx="2"/>
            <a:endCxn id="12" idx="0"/>
          </p:cNvCxnSpPr>
          <p:nvPr/>
        </p:nvCxnSpPr>
        <p:spPr>
          <a:xfrm>
            <a:off x="1670497" y="1756928"/>
            <a:ext cx="703" cy="11900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" idx="2"/>
            <a:endCxn id="14" idx="0"/>
          </p:cNvCxnSpPr>
          <p:nvPr/>
        </p:nvCxnSpPr>
        <p:spPr>
          <a:xfrm>
            <a:off x="1671200" y="2080678"/>
            <a:ext cx="0" cy="12028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2"/>
            <a:endCxn id="15" idx="0"/>
          </p:cNvCxnSpPr>
          <p:nvPr/>
        </p:nvCxnSpPr>
        <p:spPr>
          <a:xfrm>
            <a:off x="1671200" y="2405717"/>
            <a:ext cx="111" cy="12415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5" idx="1"/>
            <a:endCxn id="16" idx="1"/>
          </p:cNvCxnSpPr>
          <p:nvPr/>
        </p:nvCxnSpPr>
        <p:spPr>
          <a:xfrm rot="10800000" flipV="1">
            <a:off x="1060392" y="2632250"/>
            <a:ext cx="814" cy="331489"/>
          </a:xfrm>
          <a:prstGeom prst="bentConnector3">
            <a:avLst>
              <a:gd name="adj1" fmla="val 22914371"/>
            </a:avLst>
          </a:prstGeom>
          <a:ln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3795079" y="1483043"/>
            <a:ext cx="1220211" cy="2047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Unresolved</a:t>
            </a:r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787340" y="1912298"/>
            <a:ext cx="1220211" cy="2047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Fixed</a:t>
            </a:r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87340" y="2156605"/>
            <a:ext cx="1220211" cy="2047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Won't Fix</a:t>
            </a:r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87340" y="2400911"/>
            <a:ext cx="1220211" cy="2047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Duplicate</a:t>
            </a:r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87340" y="2645218"/>
            <a:ext cx="1220211" cy="2047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Rejected</a:t>
            </a:r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26" name="꺾인 연결선 25"/>
          <p:cNvCxnSpPr>
            <a:stCxn id="9" idx="3"/>
            <a:endCxn id="32" idx="1"/>
          </p:cNvCxnSpPr>
          <p:nvPr/>
        </p:nvCxnSpPr>
        <p:spPr>
          <a:xfrm flipV="1">
            <a:off x="2280603" y="1585134"/>
            <a:ext cx="1706985" cy="69419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2" idx="3"/>
            <a:endCxn id="32" idx="1"/>
          </p:cNvCxnSpPr>
          <p:nvPr/>
        </p:nvCxnSpPr>
        <p:spPr>
          <a:xfrm flipV="1">
            <a:off x="2281305" y="1585134"/>
            <a:ext cx="1706283" cy="393169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4" idx="3"/>
            <a:endCxn id="32" idx="1"/>
          </p:cNvCxnSpPr>
          <p:nvPr/>
        </p:nvCxnSpPr>
        <p:spPr>
          <a:xfrm flipV="1">
            <a:off x="2281305" y="1585134"/>
            <a:ext cx="1706283" cy="7182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prstDash val="sysDash"/>
            <a:head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726330" y="1864260"/>
            <a:ext cx="1342232" cy="1029356"/>
          </a:xfrm>
          <a:prstGeom prst="roundRect">
            <a:avLst>
              <a:gd name="adj" fmla="val 8058"/>
            </a:avLst>
          </a:prstGeom>
          <a:noFill/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30" name="꺾인 연결선 29"/>
          <p:cNvCxnSpPr>
            <a:stCxn id="15" idx="3"/>
            <a:endCxn id="29" idx="1"/>
          </p:cNvCxnSpPr>
          <p:nvPr/>
        </p:nvCxnSpPr>
        <p:spPr>
          <a:xfrm flipV="1">
            <a:off x="2281417" y="2378939"/>
            <a:ext cx="1706171" cy="25331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prstDash val="sysDash"/>
            <a:head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3"/>
            <a:endCxn id="32" idx="3"/>
          </p:cNvCxnSpPr>
          <p:nvPr/>
        </p:nvCxnSpPr>
        <p:spPr>
          <a:xfrm flipV="1">
            <a:off x="2280603" y="1585134"/>
            <a:ext cx="2787959" cy="1378606"/>
          </a:xfrm>
          <a:prstGeom prst="bentConnector3">
            <a:avLst>
              <a:gd name="adj1" fmla="val 108200"/>
            </a:avLst>
          </a:prstGeom>
          <a:ln>
            <a:solidFill>
              <a:schemeClr val="bg1">
                <a:lumMod val="75000"/>
              </a:schemeClr>
            </a:solidFill>
            <a:prstDash val="sysDash"/>
            <a:head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3726330" y="1444734"/>
            <a:ext cx="1342232" cy="280800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33" name="직선 화살표 연결선 32"/>
          <p:cNvCxnSpPr>
            <a:stCxn id="15" idx="2"/>
            <a:endCxn id="16" idx="0"/>
          </p:cNvCxnSpPr>
          <p:nvPr/>
        </p:nvCxnSpPr>
        <p:spPr>
          <a:xfrm flipH="1">
            <a:off x="1670497" y="2734626"/>
            <a:ext cx="814" cy="12673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4" idx="1"/>
            <a:endCxn id="16" idx="1"/>
          </p:cNvCxnSpPr>
          <p:nvPr/>
        </p:nvCxnSpPr>
        <p:spPr>
          <a:xfrm rot="10800000" flipV="1">
            <a:off x="1060393" y="2303342"/>
            <a:ext cx="703" cy="660398"/>
          </a:xfrm>
          <a:prstGeom prst="bentConnector3">
            <a:avLst>
              <a:gd name="adj1" fmla="val 26527746"/>
            </a:avLst>
          </a:prstGeom>
          <a:ln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6" idx="2"/>
            <a:endCxn id="9" idx="1"/>
          </p:cNvCxnSpPr>
          <p:nvPr/>
        </p:nvCxnSpPr>
        <p:spPr>
          <a:xfrm rot="5400000" flipH="1">
            <a:off x="659664" y="2055283"/>
            <a:ext cx="1411562" cy="610105"/>
          </a:xfrm>
          <a:prstGeom prst="bentConnector4">
            <a:avLst>
              <a:gd name="adj1" fmla="val -5482"/>
              <a:gd name="adj2" fmla="val 181183"/>
            </a:avLst>
          </a:prstGeom>
          <a:ln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60392" y="1224559"/>
            <a:ext cx="1220211" cy="204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신규 이슈</a:t>
            </a:r>
            <a:r>
              <a:rPr lang="en-US" altLang="ko-KR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등록</a:t>
            </a:r>
          </a:p>
        </p:txBody>
      </p:sp>
      <p:cxnSp>
        <p:nvCxnSpPr>
          <p:cNvPr id="38" name="직선 화살표 연결선 37"/>
          <p:cNvCxnSpPr>
            <a:stCxn id="37" idx="2"/>
            <a:endCxn id="9" idx="0"/>
          </p:cNvCxnSpPr>
          <p:nvPr/>
        </p:nvCxnSpPr>
        <p:spPr>
          <a:xfrm>
            <a:off x="1670497" y="1429308"/>
            <a:ext cx="0" cy="12287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616974"/>
              </p:ext>
            </p:extLst>
          </p:nvPr>
        </p:nvGraphicFramePr>
        <p:xfrm>
          <a:off x="417909" y="3298365"/>
          <a:ext cx="9068992" cy="2583900"/>
        </p:xfrm>
        <a:graphic>
          <a:graphicData uri="http://schemas.openxmlformats.org/drawingml/2006/table">
            <a:tbl>
              <a:tblPr/>
              <a:tblGrid>
                <a:gridCol w="917295">
                  <a:extLst>
                    <a:ext uri="{9D8B030D-6E8A-4147-A177-3AD203B41FA5}">
                      <a16:colId xmlns:a16="http://schemas.microsoft.com/office/drawing/2014/main" val="4014579061"/>
                    </a:ext>
                  </a:extLst>
                </a:gridCol>
                <a:gridCol w="814906">
                  <a:extLst>
                    <a:ext uri="{9D8B030D-6E8A-4147-A177-3AD203B41FA5}">
                      <a16:colId xmlns:a16="http://schemas.microsoft.com/office/drawing/2014/main" val="3133779261"/>
                    </a:ext>
                  </a:extLst>
                </a:gridCol>
                <a:gridCol w="3912915">
                  <a:extLst>
                    <a:ext uri="{9D8B030D-6E8A-4147-A177-3AD203B41FA5}">
                      <a16:colId xmlns:a16="http://schemas.microsoft.com/office/drawing/2014/main" val="4238119972"/>
                    </a:ext>
                  </a:extLst>
                </a:gridCol>
                <a:gridCol w="727149">
                  <a:extLst>
                    <a:ext uri="{9D8B030D-6E8A-4147-A177-3AD203B41FA5}">
                      <a16:colId xmlns:a16="http://schemas.microsoft.com/office/drawing/2014/main" val="2502752998"/>
                    </a:ext>
                  </a:extLst>
                </a:gridCol>
                <a:gridCol w="2696727">
                  <a:extLst>
                    <a:ext uri="{9D8B030D-6E8A-4147-A177-3AD203B41FA5}">
                      <a16:colId xmlns:a16="http://schemas.microsoft.com/office/drawing/2014/main" val="978853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Owner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Status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Resolution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613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Reporter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TO DO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신규 이슈 등록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(Ticket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Unresolved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미해결 또는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미종료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상태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15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Assignee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IN PROGRESS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담당자에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의해 작업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검토 혹은 조치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진행 중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255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Assignee(2)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RESOLVED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해결 완료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Reporter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의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확인 대기 중</a:t>
                      </a:r>
                      <a:b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Reporter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가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확인 후 재수정이 필요한 경우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REOPEN,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해결 확인 시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CLOSED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처리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af-ZA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0528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Reporter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CLOSED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해결 내용이 정확할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경우 종료 처리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/>
                      </a:r>
                      <a:b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재작업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필요 시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REOPEN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처리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Fixed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해당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해결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조치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완료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7508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ctr"/>
                      <a:endParaRPr lang="af-ZA" sz="1000" b="0" i="0" u="none" strike="noStrike" baseline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af-ZA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Won't Fix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해결할 수 없는 이슈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288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ctr"/>
                      <a:endParaRPr lang="af-ZA" sz="1000" b="0" i="0" u="none" strike="noStrike" baseline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af-ZA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Duplicate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기존 이슈와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중복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 (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중복된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이슈에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Link)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0460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ctr"/>
                      <a:endParaRPr lang="af-ZA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af-ZA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Rejected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이슈가 아닌 정상인 경우</a:t>
                      </a:r>
                    </a:p>
                    <a:p>
                      <a:pPr algn="l" fontAlgn="ctr"/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재현이 되지 않음</a:t>
                      </a:r>
                    </a:p>
                    <a:p>
                      <a:pPr algn="l" fontAlgn="ctr"/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이슈를 재현하기 위한 정보가 충분치 않음</a:t>
                      </a:r>
                      <a:b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차후에 더 자세한 정보가 나타날 경우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Reopen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처리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963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Reporter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또는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/>
                      </a:r>
                      <a:b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연관자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REOPENED</a:t>
                      </a:r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이슈가 해결되었으나 그 해결이 부정확하다고 판단되었을 경우</a:t>
                      </a:r>
                      <a:b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예</a:t>
                      </a:r>
                      <a:r>
                        <a:rPr lang="en-US" altLang="ko-KR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문제가 재현되거나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추가 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확인이 필요한 경우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등</a:t>
                      </a:r>
                      <a: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/>
                      </a:r>
                      <a:br>
                        <a:rPr lang="ko-KR" altLang="en-US" sz="9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REOPEN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된 이슈는 다시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IN PROGRESS, RESOLVED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및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CLOSED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의 상태로 진행</a:t>
                      </a:r>
                      <a:endParaRPr lang="ko-KR" altLang="en-US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-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-</a:t>
                      </a:r>
                      <a:endParaRPr lang="en-US" altLang="ko-KR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74885"/>
                  </a:ext>
                </a:extLst>
              </a:tr>
            </a:tbl>
          </a:graphicData>
        </a:graphic>
      </p:graphicFrame>
      <p:sp>
        <p:nvSpPr>
          <p:cNvPr id="36" name="TextBox 35">
            <a:hlinkClick r:id="rId3" action="ppaction://hlinksldjump"/>
          </p:cNvPr>
          <p:cNvSpPr txBox="1"/>
          <p:nvPr/>
        </p:nvSpPr>
        <p:spPr>
          <a:xfrm>
            <a:off x="8571317" y="553835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이슈</a:t>
            </a:r>
            <a:r>
              <a:rPr lang="en-US" altLang="ko-KR" sz="813" dirty="0"/>
              <a:t>Ticket </a:t>
            </a:r>
            <a:r>
              <a:rPr lang="ko-KR" altLang="en-US" sz="813" dirty="0"/>
              <a:t>화면</a:t>
            </a:r>
            <a:endParaRPr lang="en-US" altLang="ko-KR" sz="813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이슈 관리 </a:t>
            </a:r>
            <a:r>
              <a:rPr lang="af-ZA" altLang="ko-KR" sz="1800" dirty="0"/>
              <a:t>Workflow  &lt;1/2&gt;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59290" y="3015672"/>
            <a:ext cx="1845378" cy="223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53" b="1" dirty="0">
                <a:solidFill>
                  <a:srgbClr val="FF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*</a:t>
            </a:r>
            <a:r>
              <a:rPr lang="en-US" altLang="ko-KR" sz="853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: </a:t>
            </a:r>
            <a:r>
              <a:rPr lang="en-US" altLang="ko-KR" sz="853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DDI Cloud PJT </a:t>
            </a:r>
            <a:r>
              <a:rPr lang="ko-KR" altLang="en-US" sz="853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확인 후 종료 처리</a:t>
            </a:r>
            <a:endParaRPr lang="en-US" altLang="ko-KR" sz="853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190720"/>
              </p:ext>
            </p:extLst>
          </p:nvPr>
        </p:nvGraphicFramePr>
        <p:xfrm>
          <a:off x="5568043" y="1167647"/>
          <a:ext cx="3926136" cy="2045877"/>
        </p:xfrm>
        <a:graphic>
          <a:graphicData uri="http://schemas.openxmlformats.org/drawingml/2006/table">
            <a:tbl>
              <a:tblPr/>
              <a:tblGrid>
                <a:gridCol w="776644">
                  <a:extLst>
                    <a:ext uri="{9D8B030D-6E8A-4147-A177-3AD203B41FA5}">
                      <a16:colId xmlns:a16="http://schemas.microsoft.com/office/drawing/2014/main" val="4014579061"/>
                    </a:ext>
                  </a:extLst>
                </a:gridCol>
                <a:gridCol w="910177">
                  <a:extLst>
                    <a:ext uri="{9D8B030D-6E8A-4147-A177-3AD203B41FA5}">
                      <a16:colId xmlns:a16="http://schemas.microsoft.com/office/drawing/2014/main" val="3133779261"/>
                    </a:ext>
                  </a:extLst>
                </a:gridCol>
                <a:gridCol w="2239315">
                  <a:extLst>
                    <a:ext uri="{9D8B030D-6E8A-4147-A177-3AD203B41FA5}">
                      <a16:colId xmlns:a16="http://schemas.microsoft.com/office/drawing/2014/main" val="3847740740"/>
                    </a:ext>
                  </a:extLst>
                </a:gridCol>
              </a:tblGrid>
              <a:tr h="222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구분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상세 내용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af-ZA" sz="900" b="0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613767"/>
                  </a:ext>
                </a:extLst>
              </a:tr>
              <a:tr h="378018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Reporter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제기자 또는 보고자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등록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조치 내역 확인 및 종료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(Closed)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처리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15622"/>
                  </a:ext>
                </a:extLst>
              </a:tr>
              <a:tr h="689592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Assignee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조치 담당자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정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조치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(In Progress &gt; Resolved)</a:t>
                      </a:r>
                    </a:p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다수 담당자의 순차적인 조치가 필요한 이슈의 경우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1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번 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Assignee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조치 완료 후 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번 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Assignee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 변경하는 형태로 진행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255758"/>
                  </a:ext>
                </a:extLst>
              </a:tr>
              <a:tr h="378018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Assignee(2)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조치 담당자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정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부 전체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조치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(In Progress &gt; Resolved)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205289"/>
                  </a:ext>
                </a:extLst>
              </a:tr>
              <a:tr h="378018">
                <a:tc>
                  <a:txBody>
                    <a:bodyPr/>
                    <a:lstStyle/>
                    <a:p>
                      <a:pPr algn="ctr" fontAlgn="ctr"/>
                      <a:r>
                        <a:rPr lang="af-ZA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Participants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</a:t>
                      </a:r>
                      <a:r>
                        <a:rPr lang="ko-KR" altLang="en-US" sz="9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연관자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</a:t>
                      </a:r>
                      <a:r>
                        <a:rPr lang="ko-KR" altLang="en-US" sz="9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연관자</a:t>
                      </a:r>
                      <a:endParaRPr lang="af-ZA" sz="900" b="1" i="0" u="none" strike="noStrike" baseline="0" dirty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29250" marR="29250" marT="29250" marB="2925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322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3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 flipH="1">
            <a:off x="8477210" y="370568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357" t="22446" r="12427" b="64733"/>
          <a:stretch/>
        </p:blipFill>
        <p:spPr>
          <a:xfrm>
            <a:off x="425900" y="1169513"/>
            <a:ext cx="5579613" cy="7048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755677"/>
              </p:ext>
            </p:extLst>
          </p:nvPr>
        </p:nvGraphicFramePr>
        <p:xfrm>
          <a:off x="6182224" y="1166633"/>
          <a:ext cx="3305254" cy="4710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483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1737098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1083673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228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Workflow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확인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  <a:tr h="388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등록 최초 상태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TO DO / Unresolved</a:t>
                      </a:r>
                      <a:endParaRPr lang="ko-KR" altLang="en-US" sz="8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667606"/>
                  </a:ext>
                </a:extLst>
              </a:tr>
              <a:tr h="388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3~4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“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진행중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”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클릭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IN PROGRESS / Unresolved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93875"/>
                  </a:ext>
                </a:extLst>
              </a:tr>
              <a:tr h="548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5~6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“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해결 완료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”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클릭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※ “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미해결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”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버튼은 사용하지 않음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RESOLVED / Unresolved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514741"/>
                  </a:ext>
                </a:extLst>
              </a:tr>
              <a:tr h="3886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7~9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Reporter(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제기자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확인 후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/>
                      </a:r>
                      <a:b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“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종료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“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클릭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660366"/>
                  </a:ext>
                </a:extLst>
              </a:tr>
              <a:tr h="7088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종료 팝업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Resolution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연관 이슈가 있는 경우 </a:t>
                      </a: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Link</a:t>
                      </a: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Comment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기재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CLOSED / Fixed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96388"/>
                  </a:ext>
                </a:extLst>
              </a:tr>
              <a:tr h="1189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10~11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Rejected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이슈가 아닌 정상인 경우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재현이 되지 않음</a:t>
                      </a:r>
                      <a:endParaRPr lang="en-US" altLang="ko-KR" sz="900" b="0" i="0" u="none" strike="noStrike" baseline="0" smtClean="0">
                        <a:solidFill>
                          <a:srgbClr val="000000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이슈를 재현하기 위한 정보가 충분치 않음</a:t>
                      </a:r>
                      <a:br>
                        <a:rPr lang="ko-KR" altLang="en-US" sz="9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</a:br>
                      <a:r>
                        <a:rPr lang="en-US" altLang="ko-KR" sz="9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차후에 더 자세한 정보가 나타날 경우 </a:t>
                      </a:r>
                      <a:r>
                        <a:rPr lang="en-US" altLang="ko-KR" sz="9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Reopen </a:t>
                      </a:r>
                      <a:r>
                        <a:rPr lang="ko-KR" altLang="en-US" sz="9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처리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REJECTED / Unresolved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721602"/>
                  </a:ext>
                </a:extLst>
              </a:tr>
              <a:tr h="869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11~14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Reopened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선택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이슈 등록 초기 단계로 돌아감</a:t>
                      </a:r>
                      <a:endParaRPr lang="en-US" altLang="ko-KR" sz="9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  <a:r>
                        <a:rPr lang="ko-KR" altLang="en-US" sz="9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진행 중 클릭 후 조치 시작</a:t>
                      </a:r>
                      <a:endParaRPr lang="en-US" altLang="ko-KR" sz="900" baseline="0" dirty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TO DO / Unresolved</a:t>
                      </a:r>
                    </a:p>
                    <a:p>
                      <a:pPr latinLnBrk="1"/>
                      <a:endParaRPr lang="en-US" altLang="ko-KR" sz="800" baseline="0" smtClean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800" baseline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IN PROGRESS / Unresolved</a:t>
                      </a:r>
                      <a:endParaRPr lang="ko-KR" altLang="en-US" sz="8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36506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731457" y="1594224"/>
            <a:ext cx="583071" cy="130207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직사각형 10"/>
          <p:cNvSpPr/>
          <p:nvPr/>
        </p:nvSpPr>
        <p:spPr>
          <a:xfrm>
            <a:off x="2564339" y="1594224"/>
            <a:ext cx="1361995" cy="27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2" name="직사각형 11"/>
          <p:cNvSpPr/>
          <p:nvPr/>
        </p:nvSpPr>
        <p:spPr>
          <a:xfrm>
            <a:off x="2254777" y="1195600"/>
            <a:ext cx="397272" cy="223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3" name="타원 12"/>
          <p:cNvSpPr/>
          <p:nvPr/>
        </p:nvSpPr>
        <p:spPr>
          <a:xfrm>
            <a:off x="2392302" y="1541767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248664" y="1473614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161908" y="1102731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18386" t="22633" r="12390" b="64471"/>
          <a:stretch/>
        </p:blipFill>
        <p:spPr>
          <a:xfrm>
            <a:off x="425303" y="1939643"/>
            <a:ext cx="5580209" cy="7089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260968" y="1952792"/>
            <a:ext cx="451575" cy="223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9" name="타원 18"/>
          <p:cNvSpPr/>
          <p:nvPr/>
        </p:nvSpPr>
        <p:spPr>
          <a:xfrm>
            <a:off x="2152621" y="1898619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67878" y="2343896"/>
            <a:ext cx="1427026" cy="27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1" name="타원 20"/>
          <p:cNvSpPr/>
          <p:nvPr/>
        </p:nvSpPr>
        <p:spPr>
          <a:xfrm>
            <a:off x="2395841" y="2291438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18433" t="22745" r="12372" b="64608"/>
          <a:stretch/>
        </p:blipFill>
        <p:spPr>
          <a:xfrm>
            <a:off x="423855" y="2720959"/>
            <a:ext cx="5577788" cy="695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2561220" y="3130184"/>
            <a:ext cx="1427026" cy="27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타원 23"/>
          <p:cNvSpPr/>
          <p:nvPr/>
        </p:nvSpPr>
        <p:spPr>
          <a:xfrm>
            <a:off x="2389183" y="3077727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60969" y="2739082"/>
            <a:ext cx="456216" cy="223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6" name="타원 25"/>
          <p:cNvSpPr/>
          <p:nvPr/>
        </p:nvSpPr>
        <p:spPr>
          <a:xfrm>
            <a:off x="2143721" y="2677169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18351" y="2739079"/>
            <a:ext cx="400491" cy="223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8" name="타원 27"/>
          <p:cNvSpPr/>
          <p:nvPr/>
        </p:nvSpPr>
        <p:spPr>
          <a:xfrm>
            <a:off x="3023351" y="2671672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53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10</a:t>
            </a:r>
            <a:endParaRPr lang="ko-KR" altLang="en-US" sz="853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rcRect l="23513" t="29831" r="23421" b="17430"/>
          <a:stretch/>
        </p:blipFill>
        <p:spPr>
          <a:xfrm>
            <a:off x="420207" y="3511701"/>
            <a:ext cx="2439028" cy="16530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2712546" y="1952400"/>
            <a:ext cx="357927" cy="223156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1" name="타원 30"/>
          <p:cNvSpPr/>
          <p:nvPr/>
        </p:nvSpPr>
        <p:spPr>
          <a:xfrm>
            <a:off x="2993090" y="1898227"/>
            <a:ext cx="185738" cy="1857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X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82904" y="3487280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8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/>
          <a:srcRect l="18519" t="23096" r="30610" b="64191"/>
          <a:stretch/>
        </p:blipFill>
        <p:spPr>
          <a:xfrm>
            <a:off x="1903646" y="4369989"/>
            <a:ext cx="4097997" cy="6942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3994717" y="4773513"/>
            <a:ext cx="1427026" cy="27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8" name="타원 37"/>
          <p:cNvSpPr/>
          <p:nvPr/>
        </p:nvSpPr>
        <p:spPr>
          <a:xfrm>
            <a:off x="3870094" y="4721919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53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11</a:t>
            </a:r>
            <a:endParaRPr lang="ko-KR" altLang="en-US" sz="853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745960" y="4372182"/>
            <a:ext cx="456216" cy="223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5" name="타원 34"/>
          <p:cNvSpPr/>
          <p:nvPr/>
        </p:nvSpPr>
        <p:spPr>
          <a:xfrm>
            <a:off x="3667847" y="4283311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53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12</a:t>
            </a:r>
            <a:endParaRPr lang="ko-KR" altLang="en-US" sz="853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/>
          <a:srcRect l="18351" t="22760" r="30805" b="64069"/>
          <a:stretch/>
        </p:blipFill>
        <p:spPr>
          <a:xfrm>
            <a:off x="1899693" y="5160663"/>
            <a:ext cx="4095914" cy="719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3969952" y="5580852"/>
            <a:ext cx="1427026" cy="27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2" name="타원 41"/>
          <p:cNvSpPr/>
          <p:nvPr/>
        </p:nvSpPr>
        <p:spPr>
          <a:xfrm>
            <a:off x="3845329" y="5529258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53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13</a:t>
            </a:r>
            <a:endParaRPr lang="ko-KR" altLang="en-US" sz="853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745960" y="5179521"/>
            <a:ext cx="369675" cy="223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4" name="타원 43"/>
          <p:cNvSpPr/>
          <p:nvPr/>
        </p:nvSpPr>
        <p:spPr>
          <a:xfrm>
            <a:off x="3635342" y="5117739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53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14</a:t>
            </a:r>
            <a:endParaRPr lang="ko-KR" altLang="en-US" sz="853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rcRect l="3641" t="22924" r="45422" b="64150"/>
          <a:stretch/>
        </p:blipFill>
        <p:spPr>
          <a:xfrm>
            <a:off x="1899693" y="3570521"/>
            <a:ext cx="4103344" cy="7058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8" name="직사각형 47"/>
          <p:cNvSpPr/>
          <p:nvPr/>
        </p:nvSpPr>
        <p:spPr>
          <a:xfrm>
            <a:off x="4348325" y="3969635"/>
            <a:ext cx="1427026" cy="27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9" name="타원 48"/>
          <p:cNvSpPr/>
          <p:nvPr/>
        </p:nvSpPr>
        <p:spPr>
          <a:xfrm>
            <a:off x="4176289" y="3917178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9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50913" y="3582178"/>
            <a:ext cx="456216" cy="223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1" name="타원 50"/>
          <p:cNvSpPr/>
          <p:nvPr/>
        </p:nvSpPr>
        <p:spPr>
          <a:xfrm>
            <a:off x="3672800" y="3493307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53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12</a:t>
            </a:r>
            <a:endParaRPr lang="ko-KR" altLang="en-US" sz="853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3" name="TextBox 52">
            <a:hlinkClick r:id="rId10" action="ppaction://hlinksldjump"/>
          </p:cNvPr>
          <p:cNvSpPr txBox="1"/>
          <p:nvPr/>
        </p:nvSpPr>
        <p:spPr>
          <a:xfrm>
            <a:off x="8571317" y="553829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이슈</a:t>
            </a:r>
            <a:r>
              <a:rPr lang="en-US" altLang="ko-KR" sz="813" dirty="0"/>
              <a:t>Ticket </a:t>
            </a:r>
            <a:r>
              <a:rPr lang="ko-KR" altLang="en-US" sz="813" dirty="0"/>
              <a:t>화면</a:t>
            </a:r>
            <a:endParaRPr lang="en-US" altLang="ko-KR" sz="813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이슈 관리 </a:t>
            </a:r>
            <a:r>
              <a:rPr lang="af-ZA" altLang="ko-KR" sz="1800" dirty="0"/>
              <a:t>Workflow  </a:t>
            </a:r>
            <a:r>
              <a:rPr lang="af-ZA" altLang="ko-KR" sz="1800" dirty="0" smtClean="0"/>
              <a:t>&lt;2/2</a:t>
            </a:r>
            <a:r>
              <a:rPr lang="af-ZA" altLang="ko-KR" sz="1800" dirty="0"/>
              <a:t>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1" t="10772" r="44951" b="63846"/>
          <a:stretch/>
        </p:blipFill>
        <p:spPr>
          <a:xfrm>
            <a:off x="427123" y="3828621"/>
            <a:ext cx="5578390" cy="17372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70307" y="3809333"/>
            <a:ext cx="515088" cy="302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0718" r="44807" b="63556"/>
          <a:stretch/>
        </p:blipFill>
        <p:spPr>
          <a:xfrm>
            <a:off x="419132" y="1170066"/>
            <a:ext cx="5585020" cy="17175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62568" y="1145823"/>
            <a:ext cx="491871" cy="302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TextBox 6"/>
          <p:cNvSpPr txBox="1"/>
          <p:nvPr/>
        </p:nvSpPr>
        <p:spPr>
          <a:xfrm>
            <a:off x="426900" y="3314676"/>
            <a:ext cx="415498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75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또는</a:t>
            </a:r>
            <a:endParaRPr lang="en-US" altLang="ko-KR" sz="975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45975" y="1061720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945975" y="3748700"/>
            <a:ext cx="185738" cy="18573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94" b="1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endParaRPr lang="ko-KR" altLang="en-US" sz="894" b="1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621170"/>
              </p:ext>
            </p:extLst>
          </p:nvPr>
        </p:nvGraphicFramePr>
        <p:xfrm>
          <a:off x="6182223" y="1166626"/>
          <a:ext cx="3304578" cy="596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056">
                  <a:extLst>
                    <a:ext uri="{9D8B030D-6E8A-4147-A177-3AD203B41FA5}">
                      <a16:colId xmlns:a16="http://schemas.microsoft.com/office/drawing/2014/main" val="1012509587"/>
                    </a:ext>
                  </a:extLst>
                </a:gridCol>
                <a:gridCol w="2245536">
                  <a:extLst>
                    <a:ext uri="{9D8B030D-6E8A-4147-A177-3AD203B41FA5}">
                      <a16:colId xmlns:a16="http://schemas.microsoft.com/office/drawing/2014/main" val="2171240055"/>
                    </a:ext>
                  </a:extLst>
                </a:gridCol>
                <a:gridCol w="766986">
                  <a:extLst>
                    <a:ext uri="{9D8B030D-6E8A-4147-A177-3AD203B41FA5}">
                      <a16:colId xmlns:a16="http://schemas.microsoft.com/office/drawing/2014/main" val="1084241861"/>
                    </a:ext>
                  </a:extLst>
                </a:gridCol>
              </a:tblGrid>
              <a:tr h="596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Create </a:t>
                      </a:r>
                      <a:r>
                        <a:rPr lang="ko-KR" altLang="en-US" sz="900" baseline="0" dirty="0" smtClean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버튼 클릭</a:t>
                      </a:r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74295" marR="74295" marT="29250" marB="2925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84455"/>
                  </a:ext>
                </a:extLst>
              </a:tr>
            </a:tbl>
          </a:graphicData>
        </a:graphic>
      </p:graphicFrame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 flipH="1">
            <a:off x="8477210" y="370573"/>
            <a:ext cx="1010267" cy="184170"/>
          </a:xfrm>
          <a:prstGeom prst="homePlat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29250" tIns="29250" rIns="29250" bIns="29250" rtlCol="0" anchor="ctr"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dk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813" dirty="0"/>
              <a:t>목차로 돌아가기</a:t>
            </a:r>
            <a:endParaRPr lang="en-US" altLang="ko-KR" sz="813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A1E095F-4AA4-4B19-B748-E2482953A51D}"/>
              </a:ext>
            </a:extLst>
          </p:cNvPr>
          <p:cNvSpPr txBox="1">
            <a:spLocks/>
          </p:cNvSpPr>
          <p:nvPr/>
        </p:nvSpPr>
        <p:spPr>
          <a:xfrm>
            <a:off x="531814" y="360364"/>
            <a:ext cx="5500686" cy="307777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0">
                <a:solidFill>
                  <a:srgbClr val="000000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1900" b="1">
                <a:solidFill>
                  <a:srgbClr val="000000"/>
                </a:solidFill>
                <a:latin typeface="Arial" charset="0"/>
                <a:ea typeface="윤고딕150" pitchFamily="18" charset="-127"/>
              </a:defRPr>
            </a:lvl9pPr>
          </a:lstStyle>
          <a:p>
            <a:r>
              <a:rPr lang="ko-KR" altLang="en-US" sz="1800" dirty="0"/>
              <a:t>이슈 등록 </a:t>
            </a:r>
            <a:r>
              <a:rPr lang="en-US" altLang="ko-KR" sz="1800" dirty="0"/>
              <a:t>(Ticket </a:t>
            </a:r>
            <a:r>
              <a:rPr lang="ko-KR" altLang="en-US" sz="1800" dirty="0"/>
              <a:t>생성</a:t>
            </a:r>
            <a:r>
              <a:rPr lang="en-US" altLang="ko-KR" sz="1800" dirty="0"/>
              <a:t>)  &lt;1/4&gt;</a:t>
            </a:r>
            <a:endParaRPr lang="ko-KR" altLang="en-US" sz="1800" b="1" kern="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9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테마_두산">
  <a:themeElements>
    <a:clrScheme name="Default Design 16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5F5F5F"/>
      </a:accent2>
      <a:accent3>
        <a:srgbClr val="FFFFFF"/>
      </a:accent3>
      <a:accent4>
        <a:srgbClr val="000000"/>
      </a:accent4>
      <a:accent5>
        <a:srgbClr val="FFFFFF"/>
      </a:accent5>
      <a:accent6>
        <a:srgbClr val="555555"/>
      </a:accent6>
      <a:hlink>
        <a:srgbClr val="B2B2B2"/>
      </a:hlink>
      <a:folHlink>
        <a:srgbClr val="B2B2B2"/>
      </a:folHlink>
    </a:clrScheme>
    <a:fontScheme name="Default Design">
      <a:majorFont>
        <a:latin typeface="Arial"/>
        <a:ea typeface="윤고딕150"/>
        <a:cs typeface=""/>
      </a:majorFont>
      <a:minorFont>
        <a:latin typeface="Arial"/>
        <a:ea typeface="윤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0" compatLnSpc="1">
        <a:prstTxWarp prst="textNoShape">
          <a:avLst/>
        </a:prstTxWarp>
      </a:bodyPr>
      <a:lstStyle>
        <a:defPPr marL="104775" indent="-103188" algn="ctr" defTabSz="936625" eaLnBrk="0" fontAlgn="base" latinLnBrk="0" hangingPunct="0">
          <a:lnSpc>
            <a:spcPct val="80000"/>
          </a:lnSpc>
          <a:spcBef>
            <a:spcPct val="0"/>
          </a:spcBef>
          <a:spcAft>
            <a:spcPct val="0"/>
          </a:spcAft>
          <a:defRPr sz="1000" b="1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104775" marR="0" indent="-103188" algn="r" defTabSz="936625" rtl="0" eaLnBrk="0" fontAlgn="base" latinLnBrk="0" hangingPunct="0">
          <a:lnSpc>
            <a:spcPct val="8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윤고딕130" pitchFamily="18" charset="-127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200" smtClean="0">
            <a:latin typeface="Noto Sans CJK KR Regular" panose="020B0500000000000000" pitchFamily="34" charset="-127"/>
            <a:ea typeface="Noto Sans CJK KR Regular" panose="020B0500000000000000" pitchFamily="34" charset="-127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333333"/>
        </a:dk1>
        <a:lt1>
          <a:srgbClr val="FFFFFF"/>
        </a:lt1>
        <a:dk2>
          <a:srgbClr val="000000"/>
        </a:dk2>
        <a:lt2>
          <a:srgbClr val="808080"/>
        </a:lt2>
        <a:accent1>
          <a:srgbClr val="103991"/>
        </a:accent1>
        <a:accent2>
          <a:srgbClr val="333399"/>
        </a:accent2>
        <a:accent3>
          <a:srgbClr val="FFFFFF"/>
        </a:accent3>
        <a:accent4>
          <a:srgbClr val="2A2A2A"/>
        </a:accent4>
        <a:accent5>
          <a:srgbClr val="AAAEC7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333333"/>
        </a:dk1>
        <a:lt1>
          <a:srgbClr val="FFFFFF"/>
        </a:lt1>
        <a:dk2>
          <a:srgbClr val="000000"/>
        </a:dk2>
        <a:lt2>
          <a:srgbClr val="808080"/>
        </a:lt2>
        <a:accent1>
          <a:srgbClr val="F7EDD4"/>
        </a:accent1>
        <a:accent2>
          <a:srgbClr val="103991"/>
        </a:accent2>
        <a:accent3>
          <a:srgbClr val="FFFFFF"/>
        </a:accent3>
        <a:accent4>
          <a:srgbClr val="2A2A2A"/>
        </a:accent4>
        <a:accent5>
          <a:srgbClr val="FAF4E6"/>
        </a:accent5>
        <a:accent6>
          <a:srgbClr val="0D3383"/>
        </a:accent6>
        <a:hlink>
          <a:srgbClr val="0083CD"/>
        </a:hlink>
        <a:folHlink>
          <a:srgbClr val="009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55555"/>
        </a:accent6>
        <a:hlink>
          <a:srgbClr val="0083CD"/>
        </a:hlink>
        <a:folHlink>
          <a:srgbClr val="009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555555"/>
        </a:accent6>
        <a:hlink>
          <a:srgbClr val="B2B2B2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테마_두산" id="{B36E2139-490E-47F3-A571-A62A63242860}" vid="{4AE172AB-085B-4D66-8891-9E89DC62EA4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A40EE7251ECB489758916C8121FA78" ma:contentTypeVersion="" ma:contentTypeDescription="Create a new document." ma:contentTypeScope="" ma:versionID="6b907426bb483b37459430360291440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8998C23-84B0-4625-BF13-380F44267D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A75598-D6D5-4462-A413-82FE53DFED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C7C83-206F-4DE0-B620-A11E31394B3A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테마_두산</Template>
  <TotalTime>7520</TotalTime>
  <Words>2198</Words>
  <Application>Microsoft Office PowerPoint</Application>
  <PresentationFormat>A4 용지(210x297mm)</PresentationFormat>
  <Paragraphs>772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Noto Sans</vt:lpstr>
      <vt:lpstr>Noto Sans CJK KR Medium</vt:lpstr>
      <vt:lpstr>Noto Sans CJK KR Regular</vt:lpstr>
      <vt:lpstr>Noto Sans KR Regular</vt:lpstr>
      <vt:lpstr>굴림</vt:lpstr>
      <vt:lpstr>맑은 고딕</vt:lpstr>
      <vt:lpstr>윤고딕130</vt:lpstr>
      <vt:lpstr>윤고딕150</vt:lpstr>
      <vt:lpstr>Arial</vt:lpstr>
      <vt:lpstr>테마_두산</vt:lpstr>
      <vt:lpstr>think-cell Slide</vt:lpstr>
      <vt:lpstr>JIRA 사용 가이드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Doosan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문희(Hee Moon) 부장 베스핀글로벌</dc:creator>
  <cp:lastModifiedBy>문희(Hee Moon) 부장 베스핀글로벌</cp:lastModifiedBy>
  <cp:revision>196</cp:revision>
  <dcterms:created xsi:type="dcterms:W3CDTF">2020-01-08T01:35:12Z</dcterms:created>
  <dcterms:modified xsi:type="dcterms:W3CDTF">2020-02-17T07:05:07Z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0x010100CAA40EE7251ECB489758916C8121FA78</vt:lpwstr>
  </property>
</Properties>
</file>